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</p:sldIdLst>
  <p:sldSz cy="6858000" cx="12192000"/>
  <p:notesSz cx="6858000" cy="9144000"/>
  <p:embeddedFontLst>
    <p:embeddedFont>
      <p:font typeface="Inter Light"/>
      <p:regular r:id="rId39"/>
      <p:bold r:id="rId40"/>
      <p:italic r:id="rId41"/>
      <p:boldItalic r:id="rId42"/>
    </p:embeddedFont>
    <p:embeddedFont>
      <p:font typeface="Inter SemiBold"/>
      <p:regular r:id="rId43"/>
      <p:bold r:id="rId44"/>
      <p:italic r:id="rId45"/>
      <p:boldItalic r:id="rId46"/>
    </p:embeddedFont>
    <p:embeddedFont>
      <p:font typeface="Inter"/>
      <p:regular r:id="rId47"/>
      <p:bold r:id="rId48"/>
      <p:italic r:id="rId49"/>
      <p:boldItalic r:id="rId50"/>
    </p:embeddedFont>
    <p:embeddedFont>
      <p:font typeface="Fira Code"/>
      <p:regular r:id="rId51"/>
      <p:bold r:id="rId5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InterLight-bold.fntdata"/><Relationship Id="rId42" Type="http://schemas.openxmlformats.org/officeDocument/2006/relationships/font" Target="fonts/InterLight-boldItalic.fntdata"/><Relationship Id="rId41" Type="http://schemas.openxmlformats.org/officeDocument/2006/relationships/font" Target="fonts/InterLight-italic.fntdata"/><Relationship Id="rId44" Type="http://schemas.openxmlformats.org/officeDocument/2006/relationships/font" Target="fonts/InterSemiBold-bold.fntdata"/><Relationship Id="rId43" Type="http://schemas.openxmlformats.org/officeDocument/2006/relationships/font" Target="fonts/InterSemiBold-regular.fntdata"/><Relationship Id="rId46" Type="http://schemas.openxmlformats.org/officeDocument/2006/relationships/font" Target="fonts/InterSemiBold-boldItalic.fntdata"/><Relationship Id="rId45" Type="http://schemas.openxmlformats.org/officeDocument/2006/relationships/font" Target="fonts/InterSemiBold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Inter-bold.fntdata"/><Relationship Id="rId47" Type="http://schemas.openxmlformats.org/officeDocument/2006/relationships/font" Target="fonts/Inter-regular.fntdata"/><Relationship Id="rId49" Type="http://schemas.openxmlformats.org/officeDocument/2006/relationships/font" Target="fonts/Inter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font" Target="fonts/InterLight-regular.fntdata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FiraCode-regular.fntdata"/><Relationship Id="rId50" Type="http://schemas.openxmlformats.org/officeDocument/2006/relationships/font" Target="fonts/Inter-boldItalic.fntdata"/><Relationship Id="rId52" Type="http://schemas.openxmlformats.org/officeDocument/2006/relationships/font" Target="fonts/FiraCode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b0406d0e72_2_2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b0406d0e72_2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" name="Google Shape;437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" name="Google Shape;465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p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1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2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0" name="Google Shape;550;p2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b0406d0e72_0_12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3b0406d0e72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3b0406d0e72_1_7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8" name="Google Shape;578;g3b0406d0e72_1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7" name="Google Shape;587;p2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5" name="Google Shape;595;p2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4" name="Google Shape;634;p2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b0406d0e72_1_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b0406d0e72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b0406d0e72_1_2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3b0406d0e72_1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b0406d0e72_1_4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3b0406d0e72_1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3b0406d0e72_1_5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3b0406d0e72_1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3b0406d0e72_2_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3b0406d0e72_2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3b0406d0e7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g3b0406d0e72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3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6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6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7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7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7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png"/><Relationship Id="rId4" Type="http://schemas.openxmlformats.org/officeDocument/2006/relationships/image" Target="../media/image31.png"/><Relationship Id="rId5" Type="http://schemas.openxmlformats.org/officeDocument/2006/relationships/image" Target="../media/image3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png"/><Relationship Id="rId4" Type="http://schemas.openxmlformats.org/officeDocument/2006/relationships/image" Target="../media/image3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Relationship Id="rId4" Type="http://schemas.openxmlformats.org/officeDocument/2006/relationships/image" Target="../media/image4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png"/><Relationship Id="rId4" Type="http://schemas.openxmlformats.org/officeDocument/2006/relationships/image" Target="../media/image3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png"/><Relationship Id="rId4" Type="http://schemas.openxmlformats.org/officeDocument/2006/relationships/image" Target="../media/image30.png"/><Relationship Id="rId5" Type="http://schemas.openxmlformats.org/officeDocument/2006/relationships/image" Target="../media/image3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Relationship Id="rId4" Type="http://schemas.openxmlformats.org/officeDocument/2006/relationships/image" Target="../media/image3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png"/><Relationship Id="rId4" Type="http://schemas.openxmlformats.org/officeDocument/2006/relationships/image" Target="../media/image31.png"/><Relationship Id="rId5" Type="http://schemas.openxmlformats.org/officeDocument/2006/relationships/image" Target="../media/image4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png"/><Relationship Id="rId4" Type="http://schemas.openxmlformats.org/officeDocument/2006/relationships/image" Target="../media/image3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7.png"/><Relationship Id="rId4" Type="http://schemas.openxmlformats.org/officeDocument/2006/relationships/image" Target="../media/image4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7.png"/><Relationship Id="rId4" Type="http://schemas.openxmlformats.org/officeDocument/2006/relationships/image" Target="../media/image35.png"/><Relationship Id="rId5" Type="http://schemas.openxmlformats.org/officeDocument/2006/relationships/image" Target="../media/image4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rensselaer.webex.com/meet/sheldd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7.png"/><Relationship Id="rId4" Type="http://schemas.openxmlformats.org/officeDocument/2006/relationships/image" Target="../media/image31.png"/><Relationship Id="rId5" Type="http://schemas.openxmlformats.org/officeDocument/2006/relationships/image" Target="../media/image4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7.png"/><Relationship Id="rId4" Type="http://schemas.openxmlformats.org/officeDocument/2006/relationships/image" Target="../media/image35.png"/><Relationship Id="rId5" Type="http://schemas.openxmlformats.org/officeDocument/2006/relationships/image" Target="../media/image3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7.png"/><Relationship Id="rId4" Type="http://schemas.openxmlformats.org/officeDocument/2006/relationships/image" Target="../media/image30.png"/><Relationship Id="rId5" Type="http://schemas.openxmlformats.org/officeDocument/2006/relationships/image" Target="../media/image4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7.png"/><Relationship Id="rId4" Type="http://schemas.openxmlformats.org/officeDocument/2006/relationships/image" Target="../media/image35.png"/><Relationship Id="rId5" Type="http://schemas.openxmlformats.org/officeDocument/2006/relationships/image" Target="../media/image5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7.png"/><Relationship Id="rId4" Type="http://schemas.openxmlformats.org/officeDocument/2006/relationships/image" Target="../media/image5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7.png"/><Relationship Id="rId4" Type="http://schemas.openxmlformats.org/officeDocument/2006/relationships/image" Target="../media/image35.png"/><Relationship Id="rId5" Type="http://schemas.openxmlformats.org/officeDocument/2006/relationships/image" Target="../media/image6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7.png"/><Relationship Id="rId4" Type="http://schemas.openxmlformats.org/officeDocument/2006/relationships/image" Target="../media/image31.png"/><Relationship Id="rId5" Type="http://schemas.openxmlformats.org/officeDocument/2006/relationships/image" Target="../media/image4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7.png"/><Relationship Id="rId4" Type="http://schemas.openxmlformats.org/officeDocument/2006/relationships/image" Target="../media/image35.png"/><Relationship Id="rId5" Type="http://schemas.openxmlformats.org/officeDocument/2006/relationships/image" Target="../media/image5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7.png"/><Relationship Id="rId4" Type="http://schemas.openxmlformats.org/officeDocument/2006/relationships/image" Target="../media/image30.png"/><Relationship Id="rId5" Type="http://schemas.openxmlformats.org/officeDocument/2006/relationships/image" Target="../media/image5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7.png"/><Relationship Id="rId4" Type="http://schemas.openxmlformats.org/officeDocument/2006/relationships/image" Target="../media/image35.png"/><Relationship Id="rId5" Type="http://schemas.openxmlformats.org/officeDocument/2006/relationships/image" Target="../media/image4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png"/><Relationship Id="rId4" Type="http://schemas.openxmlformats.org/officeDocument/2006/relationships/image" Target="../media/image4.png"/><Relationship Id="rId5" Type="http://schemas.openxmlformats.org/officeDocument/2006/relationships/image" Target="../media/image6.png"/><Relationship Id="rId6" Type="http://schemas.openxmlformats.org/officeDocument/2006/relationships/image" Target="../media/image19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6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7.png"/><Relationship Id="rId4" Type="http://schemas.openxmlformats.org/officeDocument/2006/relationships/image" Target="../media/image51.png"/><Relationship Id="rId9" Type="http://schemas.openxmlformats.org/officeDocument/2006/relationships/image" Target="../media/image54.png"/><Relationship Id="rId5" Type="http://schemas.openxmlformats.org/officeDocument/2006/relationships/image" Target="../media/image63.png"/><Relationship Id="rId6" Type="http://schemas.openxmlformats.org/officeDocument/2006/relationships/image" Target="../media/image57.png"/><Relationship Id="rId7" Type="http://schemas.openxmlformats.org/officeDocument/2006/relationships/image" Target="../media/image61.png"/><Relationship Id="rId8" Type="http://schemas.openxmlformats.org/officeDocument/2006/relationships/image" Target="../media/image5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7.png"/><Relationship Id="rId4" Type="http://schemas.openxmlformats.org/officeDocument/2006/relationships/image" Target="../media/image55.png"/><Relationship Id="rId5" Type="http://schemas.openxmlformats.org/officeDocument/2006/relationships/image" Target="../media/image62.png"/><Relationship Id="rId6" Type="http://schemas.openxmlformats.org/officeDocument/2006/relationships/image" Target="../media/image65.png"/><Relationship Id="rId7" Type="http://schemas.openxmlformats.org/officeDocument/2006/relationships/image" Target="../media/image5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8.png"/><Relationship Id="rId4" Type="http://schemas.openxmlformats.org/officeDocument/2006/relationships/hyperlink" Target="https://www.w3schools.com/python/" TargetMode="External"/><Relationship Id="rId5" Type="http://schemas.openxmlformats.org/officeDocument/2006/relationships/image" Target="../media/image7.png"/><Relationship Id="rId6" Type="http://schemas.openxmlformats.org/officeDocument/2006/relationships/hyperlink" Target="https://www.w3schools.com/python/python_reference.asp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developer.rhino3d.com/guides/rhinopython/" TargetMode="External"/><Relationship Id="rId4" Type="http://schemas.openxmlformats.org/officeDocument/2006/relationships/image" Target="../media/image12.png"/><Relationship Id="rId5" Type="http://schemas.openxmlformats.org/officeDocument/2006/relationships/image" Target="../media/image15.png"/><Relationship Id="rId6" Type="http://schemas.openxmlformats.org/officeDocument/2006/relationships/hyperlink" Target="https://developer.rhino3d.com/api/RhinoScriptSyntax/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developer.rhino3d.com/api/rhinocommon/" TargetMode="External"/><Relationship Id="rId4" Type="http://schemas.openxmlformats.org/officeDocument/2006/relationships/hyperlink" Target="https://github.com/mcneel/rhino-developer-samples" TargetMode="External"/><Relationship Id="rId5" Type="http://schemas.openxmlformats.org/officeDocument/2006/relationships/image" Target="../media/image9.png"/><Relationship Id="rId6" Type="http://schemas.openxmlformats.org/officeDocument/2006/relationships/image" Target="../media/image3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20" Type="http://schemas.openxmlformats.org/officeDocument/2006/relationships/image" Target="../media/image26.png"/><Relationship Id="rId11" Type="http://schemas.openxmlformats.org/officeDocument/2006/relationships/image" Target="../media/image13.png"/><Relationship Id="rId10" Type="http://schemas.openxmlformats.org/officeDocument/2006/relationships/image" Target="../media/image22.png"/><Relationship Id="rId13" Type="http://schemas.openxmlformats.org/officeDocument/2006/relationships/image" Target="../media/image25.png"/><Relationship Id="rId1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9" Type="http://schemas.openxmlformats.org/officeDocument/2006/relationships/image" Target="../media/image14.png"/><Relationship Id="rId15" Type="http://schemas.openxmlformats.org/officeDocument/2006/relationships/image" Target="../media/image28.png"/><Relationship Id="rId14" Type="http://schemas.openxmlformats.org/officeDocument/2006/relationships/image" Target="../media/image27.png"/><Relationship Id="rId17" Type="http://schemas.openxmlformats.org/officeDocument/2006/relationships/image" Target="../media/image41.png"/><Relationship Id="rId16" Type="http://schemas.openxmlformats.org/officeDocument/2006/relationships/image" Target="../media/image29.png"/><Relationship Id="rId5" Type="http://schemas.openxmlformats.org/officeDocument/2006/relationships/image" Target="../media/image20.png"/><Relationship Id="rId19" Type="http://schemas.openxmlformats.org/officeDocument/2006/relationships/image" Target="../media/image21.png"/><Relationship Id="rId6" Type="http://schemas.openxmlformats.org/officeDocument/2006/relationships/image" Target="../media/image11.png"/><Relationship Id="rId18" Type="http://schemas.openxmlformats.org/officeDocument/2006/relationships/image" Target="../media/image23.png"/><Relationship Id="rId7" Type="http://schemas.openxmlformats.org/officeDocument/2006/relationships/image" Target="../media/image1.png"/><Relationship Id="rId8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84" name="Google Shape;84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3"/>
          <p:cNvSpPr txBox="1"/>
          <p:nvPr/>
        </p:nvSpPr>
        <p:spPr>
          <a:xfrm>
            <a:off x="305276" y="1691580"/>
            <a:ext cx="115815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b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lang="en-US" sz="5400">
                <a:solidFill>
                  <a:srgbClr val="6366F1"/>
                </a:solidFill>
                <a:latin typeface="Inter"/>
                <a:ea typeface="Inter"/>
                <a:cs typeface="Inter"/>
                <a:sym typeface="Inter"/>
              </a:rPr>
              <a:t>R</a:t>
            </a:r>
            <a:r>
              <a:rPr b="1" i="0" lang="en-US" sz="5400" u="none" cap="none" strike="noStrike">
                <a:solidFill>
                  <a:srgbClr val="6366F1"/>
                </a:solidFill>
                <a:latin typeface="Inter"/>
                <a:ea typeface="Inter"/>
                <a:cs typeface="Inter"/>
                <a:sym typeface="Inter"/>
              </a:rPr>
              <a:t>hino Vibe Coding</a:t>
            </a:r>
            <a:endParaRPr/>
          </a:p>
        </p:txBody>
      </p:sp>
      <p:sp>
        <p:nvSpPr>
          <p:cNvPr id="86" name="Google Shape;86;p13"/>
          <p:cNvSpPr txBox="1"/>
          <p:nvPr/>
        </p:nvSpPr>
        <p:spPr>
          <a:xfrm>
            <a:off x="581025" y="3615630"/>
            <a:ext cx="11030100" cy="8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5995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64748B"/>
                </a:solidFill>
                <a:latin typeface="Inter Light"/>
                <a:ea typeface="Inter Light"/>
                <a:cs typeface="Inter Light"/>
                <a:sym typeface="Inter Light"/>
              </a:rPr>
              <a:t>Dennis Shelden, Ph.D.</a:t>
            </a:r>
            <a:endParaRPr sz="2100">
              <a:solidFill>
                <a:srgbClr val="64748B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0" marR="0" rtl="0" algn="ctr">
              <a:lnSpc>
                <a:spcPct val="15995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64748B"/>
                </a:solidFill>
                <a:latin typeface="Inter Light"/>
                <a:ea typeface="Inter Light"/>
                <a:cs typeface="Inter Light"/>
                <a:sym typeface="Inter Light"/>
              </a:rPr>
              <a:t>Associate Professor CASE / RPI</a:t>
            </a:r>
            <a:endParaRPr sz="2100">
              <a:solidFill>
                <a:srgbClr val="64748B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200" name="Google Shape;200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201" name="Google Shape;201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86500" y="1428750"/>
            <a:ext cx="5324475" cy="381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2"/>
          <p:cNvSpPr txBox="1"/>
          <p:nvPr/>
        </p:nvSpPr>
        <p:spPr>
          <a:xfrm>
            <a:off x="581025" y="1619250"/>
            <a:ext cx="5324475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Scripts need context. We start by asking the user to provide information.</a:t>
            </a:r>
            <a:endParaRPr/>
          </a:p>
        </p:txBody>
      </p:sp>
      <p:pic>
        <p:nvPicPr>
          <p:cNvPr descr="image.png" id="203" name="Google Shape;203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86500" y="1428750"/>
            <a:ext cx="5324475" cy="381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22"/>
          <p:cNvSpPr txBox="1"/>
          <p:nvPr/>
        </p:nvSpPr>
        <p:spPr>
          <a:xfrm>
            <a:off x="581025" y="581025"/>
            <a:ext cx="11581447" cy="5619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6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1. User Input &amp; Selection</a:t>
            </a:r>
            <a:endParaRPr/>
          </a:p>
        </p:txBody>
      </p:sp>
      <p:sp>
        <p:nvSpPr>
          <p:cNvPr id="205" name="Google Shape;205;p22"/>
          <p:cNvSpPr txBox="1"/>
          <p:nvPr/>
        </p:nvSpPr>
        <p:spPr>
          <a:xfrm>
            <a:off x="581025" y="2784900"/>
            <a:ext cx="3812400" cy="12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50">
                <a:solidFill>
                  <a:srgbClr val="F97316"/>
                </a:solidFill>
                <a:latin typeface="Inter"/>
                <a:ea typeface="Inter"/>
                <a:cs typeface="Inter"/>
                <a:sym typeface="Inter"/>
              </a:rPr>
              <a:t>Vibe Prompt</a:t>
            </a:r>
            <a:endParaRPr b="1" sz="1050">
              <a:solidFill>
                <a:srgbClr val="F97316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rgbClr val="0F172A"/>
                </a:solidFill>
                <a:highlight>
                  <a:srgbClr val="F8FAFC"/>
                </a:highlight>
                <a:latin typeface="Fira Code"/>
                <a:ea typeface="Fira Code"/>
                <a:cs typeface="Fira Code"/>
                <a:sym typeface="Fira Code"/>
              </a:rPr>
              <a:t>"Write a script that asks me to </a:t>
            </a:r>
            <a:r>
              <a:rPr b="1" lang="en-US" sz="1350">
                <a:solidFill>
                  <a:srgbClr val="0F172A"/>
                </a:solidFill>
                <a:latin typeface="Fira Code"/>
                <a:ea typeface="Fira Code"/>
                <a:cs typeface="Fira Code"/>
                <a:sym typeface="Fira Code"/>
              </a:rPr>
              <a:t>click a location</a:t>
            </a:r>
            <a:r>
              <a:rPr lang="en-US" sz="1350">
                <a:solidFill>
                  <a:srgbClr val="0F172A"/>
                </a:solidFill>
                <a:highlight>
                  <a:srgbClr val="F8FAFC"/>
                </a:highlight>
                <a:latin typeface="Fira Code"/>
                <a:ea typeface="Fira Code"/>
                <a:cs typeface="Fira Code"/>
                <a:sym typeface="Fira Code"/>
              </a:rPr>
              <a:t> in the viewport, and then creates a </a:t>
            </a:r>
            <a:r>
              <a:rPr b="1" lang="en-US" sz="1350">
                <a:solidFill>
                  <a:srgbClr val="0F172A"/>
                </a:solidFill>
                <a:latin typeface="Fira Code"/>
                <a:ea typeface="Fira Code"/>
                <a:cs typeface="Fira Code"/>
                <a:sym typeface="Fira Code"/>
              </a:rPr>
              <a:t>Text Dot</a:t>
            </a:r>
            <a:r>
              <a:rPr lang="en-US" sz="1350">
                <a:solidFill>
                  <a:srgbClr val="0F172A"/>
                </a:solidFill>
                <a:highlight>
                  <a:srgbClr val="F8FAFC"/>
                </a:highlight>
                <a:latin typeface="Fira Code"/>
                <a:ea typeface="Fira Code"/>
                <a:cs typeface="Fira Code"/>
                <a:sym typeface="Fira Code"/>
              </a:rPr>
              <a:t> there that says 'You clicked here!'."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210" name="Google Shape;210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211" name="Google Shape;211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1025" y="1428750"/>
            <a:ext cx="5324475" cy="4848225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3"/>
          <p:cNvSpPr txBox="1"/>
          <p:nvPr/>
        </p:nvSpPr>
        <p:spPr>
          <a:xfrm>
            <a:off x="876300" y="1724025"/>
            <a:ext cx="4970621" cy="2762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3B82F6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Core Functions</a:t>
            </a:r>
            <a:endParaRPr/>
          </a:p>
        </p:txBody>
      </p:sp>
      <p:sp>
        <p:nvSpPr>
          <p:cNvPr id="213" name="Google Shape;213;p23"/>
          <p:cNvSpPr/>
          <p:nvPr/>
        </p:nvSpPr>
        <p:spPr>
          <a:xfrm>
            <a:off x="876300" y="2143125"/>
            <a:ext cx="4733925" cy="415230"/>
          </a:xfrm>
          <a:prstGeom prst="roundRect">
            <a:avLst>
              <a:gd fmla="val 9175" name="adj"/>
            </a:avLst>
          </a:prstGeom>
          <a:solidFill>
            <a:srgbClr val="FFFFFF"/>
          </a:solidFill>
          <a:ln cap="flat" cmpd="sng" w="9525">
            <a:solidFill>
              <a:srgbClr val="E2E8F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" name="Google Shape;214;p23"/>
          <p:cNvSpPr txBox="1"/>
          <p:nvPr/>
        </p:nvSpPr>
        <p:spPr>
          <a:xfrm>
            <a:off x="990600" y="2219325"/>
            <a:ext cx="4505325" cy="26283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D946EF"/>
                </a:solidFill>
                <a:latin typeface="Fira Code"/>
                <a:ea typeface="Fira Code"/>
                <a:cs typeface="Fira Code"/>
                <a:sym typeface="Fira Code"/>
              </a:rPr>
              <a:t>𝑓 </a:t>
            </a:r>
            <a:r>
              <a:rPr b="0" i="0" lang="en-US" sz="1200" u="none" cap="none" strike="noStrike">
                <a:solidFill>
                  <a:srgbClr val="334155"/>
                </a:solidFill>
                <a:latin typeface="Fira Code"/>
                <a:ea typeface="Fira Code"/>
                <a:cs typeface="Fira Code"/>
                <a:sym typeface="Fira Code"/>
              </a:rPr>
              <a:t>rs.GetObject()</a:t>
            </a:r>
            <a:endParaRPr/>
          </a:p>
        </p:txBody>
      </p:sp>
      <p:sp>
        <p:nvSpPr>
          <p:cNvPr id="215" name="Google Shape;215;p23"/>
          <p:cNvSpPr/>
          <p:nvPr/>
        </p:nvSpPr>
        <p:spPr>
          <a:xfrm>
            <a:off x="876300" y="2653605"/>
            <a:ext cx="4733925" cy="415230"/>
          </a:xfrm>
          <a:prstGeom prst="roundRect">
            <a:avLst>
              <a:gd fmla="val 9175" name="adj"/>
            </a:avLst>
          </a:prstGeom>
          <a:solidFill>
            <a:srgbClr val="FFFFFF"/>
          </a:solidFill>
          <a:ln cap="flat" cmpd="sng" w="9525">
            <a:solidFill>
              <a:srgbClr val="E2E8F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23"/>
          <p:cNvSpPr txBox="1"/>
          <p:nvPr/>
        </p:nvSpPr>
        <p:spPr>
          <a:xfrm>
            <a:off x="990600" y="2729805"/>
            <a:ext cx="4505325" cy="26283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D946EF"/>
                </a:solidFill>
                <a:latin typeface="Fira Code"/>
                <a:ea typeface="Fira Code"/>
                <a:cs typeface="Fira Code"/>
                <a:sym typeface="Fira Code"/>
              </a:rPr>
              <a:t>𝑓 </a:t>
            </a:r>
            <a:r>
              <a:rPr b="0" i="0" lang="en-US" sz="1200" u="none" cap="none" strike="noStrike">
                <a:solidFill>
                  <a:srgbClr val="334155"/>
                </a:solidFill>
                <a:latin typeface="Fira Code"/>
                <a:ea typeface="Fira Code"/>
                <a:cs typeface="Fira Code"/>
                <a:sym typeface="Fira Code"/>
              </a:rPr>
              <a:t>rs.GetObjects()</a:t>
            </a:r>
            <a:endParaRPr/>
          </a:p>
        </p:txBody>
      </p:sp>
      <p:sp>
        <p:nvSpPr>
          <p:cNvPr id="217" name="Google Shape;217;p23"/>
          <p:cNvSpPr/>
          <p:nvPr/>
        </p:nvSpPr>
        <p:spPr>
          <a:xfrm>
            <a:off x="876300" y="3164085"/>
            <a:ext cx="4733925" cy="415230"/>
          </a:xfrm>
          <a:prstGeom prst="roundRect">
            <a:avLst>
              <a:gd fmla="val 9175" name="adj"/>
            </a:avLst>
          </a:prstGeom>
          <a:solidFill>
            <a:srgbClr val="FFFFFF"/>
          </a:solidFill>
          <a:ln cap="flat" cmpd="sng" w="9525">
            <a:solidFill>
              <a:srgbClr val="E2E8F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23"/>
          <p:cNvSpPr txBox="1"/>
          <p:nvPr/>
        </p:nvSpPr>
        <p:spPr>
          <a:xfrm>
            <a:off x="990600" y="3240285"/>
            <a:ext cx="4505325" cy="26283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D946EF"/>
                </a:solidFill>
                <a:latin typeface="Fira Code"/>
                <a:ea typeface="Fira Code"/>
                <a:cs typeface="Fira Code"/>
                <a:sym typeface="Fira Code"/>
              </a:rPr>
              <a:t>𝑓 </a:t>
            </a:r>
            <a:r>
              <a:rPr b="0" i="0" lang="en-US" sz="1200" u="none" cap="none" strike="noStrike">
                <a:solidFill>
                  <a:srgbClr val="334155"/>
                </a:solidFill>
                <a:latin typeface="Fira Code"/>
                <a:ea typeface="Fira Code"/>
                <a:cs typeface="Fira Code"/>
                <a:sym typeface="Fira Code"/>
              </a:rPr>
              <a:t>rs.GetPoint()</a:t>
            </a:r>
            <a:endParaRPr/>
          </a:p>
        </p:txBody>
      </p:sp>
      <p:sp>
        <p:nvSpPr>
          <p:cNvPr id="219" name="Google Shape;219;p23"/>
          <p:cNvSpPr/>
          <p:nvPr/>
        </p:nvSpPr>
        <p:spPr>
          <a:xfrm>
            <a:off x="876300" y="3674566"/>
            <a:ext cx="4733925" cy="415230"/>
          </a:xfrm>
          <a:prstGeom prst="roundRect">
            <a:avLst>
              <a:gd fmla="val 9175" name="adj"/>
            </a:avLst>
          </a:prstGeom>
          <a:solidFill>
            <a:srgbClr val="FFFFFF"/>
          </a:solidFill>
          <a:ln cap="flat" cmpd="sng" w="9525">
            <a:solidFill>
              <a:srgbClr val="E2E8F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" name="Google Shape;220;p23"/>
          <p:cNvSpPr txBox="1"/>
          <p:nvPr/>
        </p:nvSpPr>
        <p:spPr>
          <a:xfrm>
            <a:off x="990600" y="3750766"/>
            <a:ext cx="4505325" cy="26283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D946EF"/>
                </a:solidFill>
                <a:latin typeface="Fira Code"/>
                <a:ea typeface="Fira Code"/>
                <a:cs typeface="Fira Code"/>
                <a:sym typeface="Fira Code"/>
              </a:rPr>
              <a:t>𝑓 </a:t>
            </a:r>
            <a:r>
              <a:rPr b="0" i="0" lang="en-US" sz="1200" u="none" cap="none" strike="noStrike">
                <a:solidFill>
                  <a:srgbClr val="334155"/>
                </a:solidFill>
                <a:latin typeface="Fira Code"/>
                <a:ea typeface="Fira Code"/>
                <a:cs typeface="Fira Code"/>
                <a:sym typeface="Fira Code"/>
              </a:rPr>
              <a:t>rs.GetString()</a:t>
            </a:r>
            <a:endParaRPr/>
          </a:p>
        </p:txBody>
      </p:sp>
      <p:sp>
        <p:nvSpPr>
          <p:cNvPr id="221" name="Google Shape;221;p23"/>
          <p:cNvSpPr/>
          <p:nvPr/>
        </p:nvSpPr>
        <p:spPr>
          <a:xfrm>
            <a:off x="876300" y="4185046"/>
            <a:ext cx="4733925" cy="415230"/>
          </a:xfrm>
          <a:prstGeom prst="roundRect">
            <a:avLst>
              <a:gd fmla="val 9175" name="adj"/>
            </a:avLst>
          </a:prstGeom>
          <a:solidFill>
            <a:srgbClr val="FFFFFF"/>
          </a:solidFill>
          <a:ln cap="flat" cmpd="sng" w="9525">
            <a:solidFill>
              <a:srgbClr val="E2E8F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Google Shape;222;p23"/>
          <p:cNvSpPr txBox="1"/>
          <p:nvPr/>
        </p:nvSpPr>
        <p:spPr>
          <a:xfrm>
            <a:off x="990600" y="4261246"/>
            <a:ext cx="4505325" cy="26283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D946EF"/>
                </a:solidFill>
                <a:latin typeface="Fira Code"/>
                <a:ea typeface="Fira Code"/>
                <a:cs typeface="Fira Code"/>
                <a:sym typeface="Fira Code"/>
              </a:rPr>
              <a:t>𝑓 </a:t>
            </a:r>
            <a:r>
              <a:rPr b="0" i="0" lang="en-US" sz="1200" u="none" cap="none" strike="noStrike">
                <a:solidFill>
                  <a:srgbClr val="334155"/>
                </a:solidFill>
                <a:latin typeface="Fira Code"/>
                <a:ea typeface="Fira Code"/>
                <a:cs typeface="Fira Code"/>
                <a:sym typeface="Fira Code"/>
              </a:rPr>
              <a:t>rs.GetInteger()</a:t>
            </a:r>
            <a:endParaRPr/>
          </a:p>
        </p:txBody>
      </p:sp>
      <p:sp>
        <p:nvSpPr>
          <p:cNvPr id="223" name="Google Shape;223;p23"/>
          <p:cNvSpPr/>
          <p:nvPr/>
        </p:nvSpPr>
        <p:spPr>
          <a:xfrm>
            <a:off x="876300" y="4695527"/>
            <a:ext cx="4733925" cy="415230"/>
          </a:xfrm>
          <a:prstGeom prst="roundRect">
            <a:avLst>
              <a:gd fmla="val 9175" name="adj"/>
            </a:avLst>
          </a:prstGeom>
          <a:solidFill>
            <a:srgbClr val="FFFFFF"/>
          </a:solidFill>
          <a:ln cap="flat" cmpd="sng" w="9525">
            <a:solidFill>
              <a:srgbClr val="E2E8F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23"/>
          <p:cNvSpPr txBox="1"/>
          <p:nvPr/>
        </p:nvSpPr>
        <p:spPr>
          <a:xfrm>
            <a:off x="990600" y="4771727"/>
            <a:ext cx="4505325" cy="26283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D946EF"/>
                </a:solidFill>
                <a:latin typeface="Fira Code"/>
                <a:ea typeface="Fira Code"/>
                <a:cs typeface="Fira Code"/>
                <a:sym typeface="Fira Code"/>
              </a:rPr>
              <a:t>𝑓 </a:t>
            </a:r>
            <a:r>
              <a:rPr b="0" i="0" lang="en-US" sz="1200" u="none" cap="none" strike="noStrike">
                <a:solidFill>
                  <a:srgbClr val="334155"/>
                </a:solidFill>
                <a:latin typeface="Fira Code"/>
                <a:ea typeface="Fira Code"/>
                <a:cs typeface="Fira Code"/>
                <a:sym typeface="Fira Code"/>
              </a:rPr>
              <a:t>rs.GetReal()</a:t>
            </a:r>
            <a:endParaRPr/>
          </a:p>
        </p:txBody>
      </p:sp>
      <p:sp>
        <p:nvSpPr>
          <p:cNvPr id="225" name="Google Shape;225;p23"/>
          <p:cNvSpPr/>
          <p:nvPr/>
        </p:nvSpPr>
        <p:spPr>
          <a:xfrm>
            <a:off x="876300" y="5206007"/>
            <a:ext cx="4733925" cy="415230"/>
          </a:xfrm>
          <a:prstGeom prst="roundRect">
            <a:avLst>
              <a:gd fmla="val 9175" name="adj"/>
            </a:avLst>
          </a:prstGeom>
          <a:solidFill>
            <a:srgbClr val="FFFFFF"/>
          </a:solidFill>
          <a:ln cap="flat" cmpd="sng" w="9525">
            <a:solidFill>
              <a:srgbClr val="E2E8F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" name="Google Shape;226;p23"/>
          <p:cNvSpPr txBox="1"/>
          <p:nvPr/>
        </p:nvSpPr>
        <p:spPr>
          <a:xfrm>
            <a:off x="990600" y="5282207"/>
            <a:ext cx="4505325" cy="26283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D946EF"/>
                </a:solidFill>
                <a:latin typeface="Fira Code"/>
                <a:ea typeface="Fira Code"/>
                <a:cs typeface="Fira Code"/>
                <a:sym typeface="Fira Code"/>
              </a:rPr>
              <a:t>𝑓 </a:t>
            </a:r>
            <a:r>
              <a:rPr b="0" i="0" lang="en-US" sz="1200" u="none" cap="none" strike="noStrike">
                <a:solidFill>
                  <a:srgbClr val="334155"/>
                </a:solidFill>
                <a:latin typeface="Fira Code"/>
                <a:ea typeface="Fira Code"/>
                <a:cs typeface="Fira Code"/>
                <a:sym typeface="Fira Code"/>
              </a:rPr>
              <a:t>rs.GetLayer()</a:t>
            </a:r>
            <a:endParaRPr/>
          </a:p>
        </p:txBody>
      </p:sp>
      <p:sp>
        <p:nvSpPr>
          <p:cNvPr id="227" name="Google Shape;227;p23"/>
          <p:cNvSpPr/>
          <p:nvPr/>
        </p:nvSpPr>
        <p:spPr>
          <a:xfrm>
            <a:off x="876300" y="2548830"/>
            <a:ext cx="4733925" cy="95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23"/>
          <p:cNvSpPr/>
          <p:nvPr/>
        </p:nvSpPr>
        <p:spPr>
          <a:xfrm>
            <a:off x="876300" y="3059310"/>
            <a:ext cx="4733925" cy="95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" name="Google Shape;229;p23"/>
          <p:cNvSpPr/>
          <p:nvPr/>
        </p:nvSpPr>
        <p:spPr>
          <a:xfrm>
            <a:off x="876300" y="3569791"/>
            <a:ext cx="4733925" cy="95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p23"/>
          <p:cNvSpPr/>
          <p:nvPr/>
        </p:nvSpPr>
        <p:spPr>
          <a:xfrm>
            <a:off x="876300" y="4080271"/>
            <a:ext cx="4733925" cy="95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Google Shape;231;p23"/>
          <p:cNvSpPr/>
          <p:nvPr/>
        </p:nvSpPr>
        <p:spPr>
          <a:xfrm>
            <a:off x="876300" y="4590752"/>
            <a:ext cx="4733925" cy="95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23"/>
          <p:cNvSpPr/>
          <p:nvPr/>
        </p:nvSpPr>
        <p:spPr>
          <a:xfrm>
            <a:off x="876300" y="5101232"/>
            <a:ext cx="4733925" cy="95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p23"/>
          <p:cNvSpPr/>
          <p:nvPr/>
        </p:nvSpPr>
        <p:spPr>
          <a:xfrm>
            <a:off x="876300" y="5611713"/>
            <a:ext cx="4733925" cy="95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p23"/>
          <p:cNvSpPr txBox="1"/>
          <p:nvPr/>
        </p:nvSpPr>
        <p:spPr>
          <a:xfrm>
            <a:off x="581025" y="581025"/>
            <a:ext cx="11581447" cy="5619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6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1. User Input &amp; Selection</a:t>
            </a:r>
            <a:endParaRPr/>
          </a:p>
        </p:txBody>
      </p:sp>
      <p:sp>
        <p:nvSpPr>
          <p:cNvPr id="235" name="Google Shape;235;p23"/>
          <p:cNvSpPr/>
          <p:nvPr/>
        </p:nvSpPr>
        <p:spPr>
          <a:xfrm>
            <a:off x="6980100" y="1424500"/>
            <a:ext cx="4650000" cy="46194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lt1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import rhinoscriptsyntax as rs</a:t>
            </a:r>
            <a:endParaRPr sz="1200">
              <a:solidFill>
                <a:schemeClr val="lt1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lt1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lt1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# Prompt: Ask user to click a location</a:t>
            </a:r>
            <a:endParaRPr sz="1200">
              <a:solidFill>
                <a:schemeClr val="lt1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lt1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point = rs.GetPoint("Click somewhere in the viewport")</a:t>
            </a:r>
            <a:endParaRPr sz="1200">
              <a:solidFill>
                <a:schemeClr val="lt1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lt1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lt1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if point:</a:t>
            </a:r>
            <a:endParaRPr sz="1200">
              <a:solidFill>
                <a:schemeClr val="lt1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lt1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   # Prompt: Add a text dot at that location</a:t>
            </a:r>
            <a:endParaRPr sz="1200">
              <a:solidFill>
                <a:schemeClr val="lt1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lt1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   rs.AddTextDot("You clicked here!", point)</a:t>
            </a:r>
            <a:endParaRPr sz="1200">
              <a:solidFill>
                <a:schemeClr val="lt1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lt1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   print("Point captured.")</a:t>
            </a:r>
            <a:endParaRPr sz="1200">
              <a:solidFill>
                <a:schemeClr val="lt1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lt1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36" name="Google Shape;236;p23"/>
          <p:cNvSpPr txBox="1"/>
          <p:nvPr/>
        </p:nvSpPr>
        <p:spPr>
          <a:xfrm>
            <a:off x="8862500" y="1037850"/>
            <a:ext cx="33477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241" name="Google Shape;241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24"/>
          <p:cNvSpPr txBox="1"/>
          <p:nvPr/>
        </p:nvSpPr>
        <p:spPr>
          <a:xfrm>
            <a:off x="581025" y="1752600"/>
            <a:ext cx="5190648" cy="5619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6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2. Geometry Creation</a:t>
            </a:r>
            <a:endParaRPr/>
          </a:p>
        </p:txBody>
      </p:sp>
      <p:sp>
        <p:nvSpPr>
          <p:cNvPr id="243" name="Google Shape;243;p24"/>
          <p:cNvSpPr txBox="1"/>
          <p:nvPr/>
        </p:nvSpPr>
        <p:spPr>
          <a:xfrm>
            <a:off x="581025" y="2790825"/>
            <a:ext cx="4943475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The core of generative design is creating new objects from scratch.</a:t>
            </a:r>
            <a:endParaRPr/>
          </a:p>
        </p:txBody>
      </p:sp>
      <p:pic>
        <p:nvPicPr>
          <p:cNvPr descr="image.png" id="244" name="Google Shape;244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96000" y="9525"/>
            <a:ext cx="6086475" cy="6838950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24"/>
          <p:cNvSpPr txBox="1"/>
          <p:nvPr/>
        </p:nvSpPr>
        <p:spPr>
          <a:xfrm>
            <a:off x="462025" y="3644775"/>
            <a:ext cx="4496100" cy="1754700"/>
          </a:xfrm>
          <a:prstGeom prst="rect">
            <a:avLst/>
          </a:prstGeom>
          <a:solidFill>
            <a:srgbClr val="CBD5E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762000" marR="762000" rtl="0" algn="l">
              <a:lnSpc>
                <a:spcPct val="115000"/>
              </a:lnSpc>
              <a:spcBef>
                <a:spcPts val="1900"/>
              </a:spcBef>
              <a:spcAft>
                <a:spcPts val="0"/>
              </a:spcAft>
              <a:buNone/>
            </a:pPr>
            <a:r>
              <a:rPr b="1" lang="en-US" sz="1050">
                <a:solidFill>
                  <a:srgbClr val="F97316"/>
                </a:solidFill>
                <a:highlight>
                  <a:srgbClr val="F8FAFC"/>
                </a:highlight>
                <a:latin typeface="Inter"/>
                <a:ea typeface="Inter"/>
                <a:cs typeface="Inter"/>
                <a:sym typeface="Inter"/>
              </a:rPr>
              <a:t>Vibe Prompt</a:t>
            </a:r>
            <a:endParaRPr b="1" sz="1050">
              <a:solidFill>
                <a:srgbClr val="F97316"/>
              </a:solidFill>
              <a:highlight>
                <a:srgbClr val="F8FAFC"/>
              </a:highlight>
              <a:latin typeface="Inter"/>
              <a:ea typeface="Inter"/>
              <a:cs typeface="Inter"/>
              <a:sym typeface="Inter"/>
            </a:endParaRPr>
          </a:p>
          <a:p>
            <a:pPr indent="0" lvl="0" marL="762000" marR="762000" rtl="0" algn="l">
              <a:lnSpc>
                <a:spcPct val="115000"/>
              </a:lnSpc>
              <a:spcBef>
                <a:spcPts val="190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rgbClr val="0F172A"/>
                </a:solidFill>
                <a:highlight>
                  <a:srgbClr val="F8FAFC"/>
                </a:highlight>
                <a:latin typeface="Fira Code"/>
                <a:ea typeface="Fira Code"/>
                <a:cs typeface="Fira Code"/>
                <a:sym typeface="Fira Code"/>
              </a:rPr>
              <a:t>"Generate </a:t>
            </a:r>
            <a:r>
              <a:rPr b="1" lang="en-US" sz="1350">
                <a:solidFill>
                  <a:srgbClr val="0F172A"/>
                </a:solidFill>
                <a:highlight>
                  <a:srgbClr val="F8FAFC"/>
                </a:highlight>
                <a:latin typeface="Fira Code"/>
                <a:ea typeface="Fira Code"/>
                <a:cs typeface="Fira Code"/>
                <a:sym typeface="Fira Code"/>
              </a:rPr>
              <a:t>10 random spheres</a:t>
            </a:r>
            <a:r>
              <a:rPr lang="en-US" sz="1350">
                <a:solidFill>
                  <a:srgbClr val="0F172A"/>
                </a:solidFill>
                <a:highlight>
                  <a:srgbClr val="F8FAFC"/>
                </a:highlight>
                <a:latin typeface="Fira Code"/>
                <a:ea typeface="Fira Code"/>
                <a:cs typeface="Fira Code"/>
                <a:sym typeface="Fira Code"/>
              </a:rPr>
              <a:t> with varying radii scattered within a </a:t>
            </a:r>
            <a:r>
              <a:rPr b="1" lang="en-US" sz="1350">
                <a:solidFill>
                  <a:srgbClr val="0F172A"/>
                </a:solidFill>
                <a:highlight>
                  <a:srgbClr val="F8FAFC"/>
                </a:highlight>
                <a:latin typeface="Fira Code"/>
                <a:ea typeface="Fira Code"/>
                <a:cs typeface="Fira Code"/>
                <a:sym typeface="Fira Code"/>
              </a:rPr>
              <a:t>20x20x5</a:t>
            </a:r>
            <a:r>
              <a:rPr lang="en-US" sz="1350">
                <a:solidFill>
                  <a:srgbClr val="0F172A"/>
                </a:solidFill>
                <a:highlight>
                  <a:srgbClr val="F8FAFC"/>
                </a:highlight>
                <a:latin typeface="Fira Code"/>
                <a:ea typeface="Fira Code"/>
                <a:cs typeface="Fira Code"/>
                <a:sym typeface="Fira Code"/>
              </a:rPr>
              <a:t> unit area."</a:t>
            </a:r>
            <a:endParaRPr sz="1350">
              <a:solidFill>
                <a:srgbClr val="0F172A"/>
              </a:solidFill>
              <a:highlight>
                <a:srgbClr val="F8FAFC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571500" marR="571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34155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250" name="Google Shape;250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251" name="Google Shape;251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1025" y="1428750"/>
            <a:ext cx="5324475" cy="4848225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25"/>
          <p:cNvSpPr txBox="1"/>
          <p:nvPr/>
        </p:nvSpPr>
        <p:spPr>
          <a:xfrm>
            <a:off x="876300" y="1724025"/>
            <a:ext cx="4970621" cy="2762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3B82F6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Core Functions</a:t>
            </a:r>
            <a:endParaRPr/>
          </a:p>
        </p:txBody>
      </p:sp>
      <p:sp>
        <p:nvSpPr>
          <p:cNvPr id="253" name="Google Shape;253;p25"/>
          <p:cNvSpPr/>
          <p:nvPr/>
        </p:nvSpPr>
        <p:spPr>
          <a:xfrm>
            <a:off x="876300" y="2143125"/>
            <a:ext cx="4733925" cy="415230"/>
          </a:xfrm>
          <a:prstGeom prst="roundRect">
            <a:avLst>
              <a:gd fmla="val 9175" name="adj"/>
            </a:avLst>
          </a:prstGeom>
          <a:solidFill>
            <a:srgbClr val="FFFFFF"/>
          </a:solidFill>
          <a:ln cap="flat" cmpd="sng" w="9525">
            <a:solidFill>
              <a:srgbClr val="E2E8F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Google Shape;254;p25"/>
          <p:cNvSpPr txBox="1"/>
          <p:nvPr/>
        </p:nvSpPr>
        <p:spPr>
          <a:xfrm>
            <a:off x="990600" y="2219325"/>
            <a:ext cx="4505325" cy="26283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D946EF"/>
                </a:solidFill>
                <a:latin typeface="Fira Code"/>
                <a:ea typeface="Fira Code"/>
                <a:cs typeface="Fira Code"/>
                <a:sym typeface="Fira Code"/>
              </a:rPr>
              <a:t>𝑓 </a:t>
            </a:r>
            <a:r>
              <a:rPr b="0" i="0" lang="en-US" sz="1200" u="none" cap="none" strike="noStrike">
                <a:solidFill>
                  <a:srgbClr val="334155"/>
                </a:solidFill>
                <a:latin typeface="Fira Code"/>
                <a:ea typeface="Fira Code"/>
                <a:cs typeface="Fira Code"/>
                <a:sym typeface="Fira Code"/>
              </a:rPr>
              <a:t>rs.AddLine()</a:t>
            </a:r>
            <a:endParaRPr/>
          </a:p>
        </p:txBody>
      </p:sp>
      <p:sp>
        <p:nvSpPr>
          <p:cNvPr id="255" name="Google Shape;255;p25"/>
          <p:cNvSpPr/>
          <p:nvPr/>
        </p:nvSpPr>
        <p:spPr>
          <a:xfrm>
            <a:off x="876300" y="2653605"/>
            <a:ext cx="4733925" cy="415230"/>
          </a:xfrm>
          <a:prstGeom prst="roundRect">
            <a:avLst>
              <a:gd fmla="val 9175" name="adj"/>
            </a:avLst>
          </a:prstGeom>
          <a:solidFill>
            <a:srgbClr val="FFFFFF"/>
          </a:solidFill>
          <a:ln cap="flat" cmpd="sng" w="9525">
            <a:solidFill>
              <a:srgbClr val="E2E8F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" name="Google Shape;256;p25"/>
          <p:cNvSpPr txBox="1"/>
          <p:nvPr/>
        </p:nvSpPr>
        <p:spPr>
          <a:xfrm>
            <a:off x="990600" y="2729805"/>
            <a:ext cx="4505325" cy="26283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D946EF"/>
                </a:solidFill>
                <a:latin typeface="Fira Code"/>
                <a:ea typeface="Fira Code"/>
                <a:cs typeface="Fira Code"/>
                <a:sym typeface="Fira Code"/>
              </a:rPr>
              <a:t>𝑓 </a:t>
            </a:r>
            <a:r>
              <a:rPr b="0" i="0" lang="en-US" sz="1200" u="none" cap="none" strike="noStrike">
                <a:solidFill>
                  <a:srgbClr val="334155"/>
                </a:solidFill>
                <a:latin typeface="Fira Code"/>
                <a:ea typeface="Fira Code"/>
                <a:cs typeface="Fira Code"/>
                <a:sym typeface="Fira Code"/>
              </a:rPr>
              <a:t>rs.AddCircle()</a:t>
            </a:r>
            <a:endParaRPr/>
          </a:p>
        </p:txBody>
      </p:sp>
      <p:sp>
        <p:nvSpPr>
          <p:cNvPr id="257" name="Google Shape;257;p25"/>
          <p:cNvSpPr/>
          <p:nvPr/>
        </p:nvSpPr>
        <p:spPr>
          <a:xfrm>
            <a:off x="876300" y="3164085"/>
            <a:ext cx="4733925" cy="415230"/>
          </a:xfrm>
          <a:prstGeom prst="roundRect">
            <a:avLst>
              <a:gd fmla="val 9175" name="adj"/>
            </a:avLst>
          </a:prstGeom>
          <a:solidFill>
            <a:srgbClr val="FFFFFF"/>
          </a:solidFill>
          <a:ln cap="flat" cmpd="sng" w="9525">
            <a:solidFill>
              <a:srgbClr val="E2E8F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" name="Google Shape;258;p25"/>
          <p:cNvSpPr txBox="1"/>
          <p:nvPr/>
        </p:nvSpPr>
        <p:spPr>
          <a:xfrm>
            <a:off x="990600" y="3240285"/>
            <a:ext cx="4505325" cy="26283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D946EF"/>
                </a:solidFill>
                <a:latin typeface="Fira Code"/>
                <a:ea typeface="Fira Code"/>
                <a:cs typeface="Fira Code"/>
                <a:sym typeface="Fira Code"/>
              </a:rPr>
              <a:t>𝑓 </a:t>
            </a:r>
            <a:r>
              <a:rPr b="0" i="0" lang="en-US" sz="1200" u="none" cap="none" strike="noStrike">
                <a:solidFill>
                  <a:srgbClr val="334155"/>
                </a:solidFill>
                <a:latin typeface="Fira Code"/>
                <a:ea typeface="Fira Code"/>
                <a:cs typeface="Fira Code"/>
                <a:sym typeface="Fira Code"/>
              </a:rPr>
              <a:t>rs.AddSphere()</a:t>
            </a:r>
            <a:endParaRPr/>
          </a:p>
        </p:txBody>
      </p:sp>
      <p:sp>
        <p:nvSpPr>
          <p:cNvPr id="259" name="Google Shape;259;p25"/>
          <p:cNvSpPr/>
          <p:nvPr/>
        </p:nvSpPr>
        <p:spPr>
          <a:xfrm>
            <a:off x="876300" y="3674566"/>
            <a:ext cx="4733925" cy="415230"/>
          </a:xfrm>
          <a:prstGeom prst="roundRect">
            <a:avLst>
              <a:gd fmla="val 9175" name="adj"/>
            </a:avLst>
          </a:prstGeom>
          <a:solidFill>
            <a:srgbClr val="FFFFFF"/>
          </a:solidFill>
          <a:ln cap="flat" cmpd="sng" w="9525">
            <a:solidFill>
              <a:srgbClr val="E2E8F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0" name="Google Shape;260;p25"/>
          <p:cNvSpPr txBox="1"/>
          <p:nvPr/>
        </p:nvSpPr>
        <p:spPr>
          <a:xfrm>
            <a:off x="990600" y="3750766"/>
            <a:ext cx="4505325" cy="26283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D946EF"/>
                </a:solidFill>
                <a:latin typeface="Fira Code"/>
                <a:ea typeface="Fira Code"/>
                <a:cs typeface="Fira Code"/>
                <a:sym typeface="Fira Code"/>
              </a:rPr>
              <a:t>𝑓 </a:t>
            </a:r>
            <a:r>
              <a:rPr b="0" i="0" lang="en-US" sz="1200" u="none" cap="none" strike="noStrike">
                <a:solidFill>
                  <a:srgbClr val="334155"/>
                </a:solidFill>
                <a:latin typeface="Fira Code"/>
                <a:ea typeface="Fira Code"/>
                <a:cs typeface="Fira Code"/>
                <a:sym typeface="Fira Code"/>
              </a:rPr>
              <a:t>rs.AddPoint()</a:t>
            </a:r>
            <a:endParaRPr/>
          </a:p>
        </p:txBody>
      </p:sp>
      <p:sp>
        <p:nvSpPr>
          <p:cNvPr id="261" name="Google Shape;261;p25"/>
          <p:cNvSpPr/>
          <p:nvPr/>
        </p:nvSpPr>
        <p:spPr>
          <a:xfrm>
            <a:off x="876300" y="4185046"/>
            <a:ext cx="4733925" cy="415230"/>
          </a:xfrm>
          <a:prstGeom prst="roundRect">
            <a:avLst>
              <a:gd fmla="val 9175" name="adj"/>
            </a:avLst>
          </a:prstGeom>
          <a:solidFill>
            <a:srgbClr val="FFFFFF"/>
          </a:solidFill>
          <a:ln cap="flat" cmpd="sng" w="9525">
            <a:solidFill>
              <a:srgbClr val="E2E8F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2" name="Google Shape;262;p25"/>
          <p:cNvSpPr txBox="1"/>
          <p:nvPr/>
        </p:nvSpPr>
        <p:spPr>
          <a:xfrm>
            <a:off x="990600" y="4261246"/>
            <a:ext cx="4505325" cy="26283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D946EF"/>
                </a:solidFill>
                <a:latin typeface="Fira Code"/>
                <a:ea typeface="Fira Code"/>
                <a:cs typeface="Fira Code"/>
                <a:sym typeface="Fira Code"/>
              </a:rPr>
              <a:t>𝑓 </a:t>
            </a:r>
            <a:r>
              <a:rPr b="0" i="0" lang="en-US" sz="1200" u="none" cap="none" strike="noStrike">
                <a:solidFill>
                  <a:srgbClr val="334155"/>
                </a:solidFill>
                <a:latin typeface="Fira Code"/>
                <a:ea typeface="Fira Code"/>
                <a:cs typeface="Fira Code"/>
                <a:sym typeface="Fira Code"/>
              </a:rPr>
              <a:t>rs.AddPolyline()</a:t>
            </a:r>
            <a:endParaRPr/>
          </a:p>
        </p:txBody>
      </p:sp>
      <p:sp>
        <p:nvSpPr>
          <p:cNvPr id="263" name="Google Shape;263;p25"/>
          <p:cNvSpPr/>
          <p:nvPr/>
        </p:nvSpPr>
        <p:spPr>
          <a:xfrm>
            <a:off x="876300" y="4695527"/>
            <a:ext cx="4733925" cy="415230"/>
          </a:xfrm>
          <a:prstGeom prst="roundRect">
            <a:avLst>
              <a:gd fmla="val 9175" name="adj"/>
            </a:avLst>
          </a:prstGeom>
          <a:solidFill>
            <a:srgbClr val="FFFFFF"/>
          </a:solidFill>
          <a:ln cap="flat" cmpd="sng" w="9525">
            <a:solidFill>
              <a:srgbClr val="E2E8F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" name="Google Shape;264;p25"/>
          <p:cNvSpPr txBox="1"/>
          <p:nvPr/>
        </p:nvSpPr>
        <p:spPr>
          <a:xfrm>
            <a:off x="990600" y="4771727"/>
            <a:ext cx="4505325" cy="26283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D946EF"/>
                </a:solidFill>
                <a:latin typeface="Fira Code"/>
                <a:ea typeface="Fira Code"/>
                <a:cs typeface="Fira Code"/>
                <a:sym typeface="Fira Code"/>
              </a:rPr>
              <a:t>𝑓 </a:t>
            </a:r>
            <a:r>
              <a:rPr b="0" i="0" lang="en-US" sz="1200" u="none" cap="none" strike="noStrike">
                <a:solidFill>
                  <a:srgbClr val="334155"/>
                </a:solidFill>
                <a:latin typeface="Fira Code"/>
                <a:ea typeface="Fira Code"/>
                <a:cs typeface="Fira Code"/>
                <a:sym typeface="Fira Code"/>
              </a:rPr>
              <a:t>rs.AddNurbsCurve()</a:t>
            </a:r>
            <a:endParaRPr/>
          </a:p>
        </p:txBody>
      </p:sp>
      <p:sp>
        <p:nvSpPr>
          <p:cNvPr id="265" name="Google Shape;265;p25"/>
          <p:cNvSpPr/>
          <p:nvPr/>
        </p:nvSpPr>
        <p:spPr>
          <a:xfrm>
            <a:off x="876300" y="5206007"/>
            <a:ext cx="4733925" cy="415230"/>
          </a:xfrm>
          <a:prstGeom prst="roundRect">
            <a:avLst>
              <a:gd fmla="val 9175" name="adj"/>
            </a:avLst>
          </a:prstGeom>
          <a:solidFill>
            <a:srgbClr val="FFFFFF"/>
          </a:solidFill>
          <a:ln cap="flat" cmpd="sng" w="9525">
            <a:solidFill>
              <a:srgbClr val="E2E8F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" name="Google Shape;266;p25"/>
          <p:cNvSpPr txBox="1"/>
          <p:nvPr/>
        </p:nvSpPr>
        <p:spPr>
          <a:xfrm>
            <a:off x="990600" y="5282207"/>
            <a:ext cx="4505325" cy="26283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D946EF"/>
                </a:solidFill>
                <a:latin typeface="Fira Code"/>
                <a:ea typeface="Fira Code"/>
                <a:cs typeface="Fira Code"/>
                <a:sym typeface="Fira Code"/>
              </a:rPr>
              <a:t>𝑓 </a:t>
            </a:r>
            <a:r>
              <a:rPr b="0" i="0" lang="en-US" sz="1200" u="none" cap="none" strike="noStrike">
                <a:solidFill>
                  <a:srgbClr val="334155"/>
                </a:solidFill>
                <a:latin typeface="Fira Code"/>
                <a:ea typeface="Fira Code"/>
                <a:cs typeface="Fira Code"/>
                <a:sym typeface="Fira Code"/>
              </a:rPr>
              <a:t>rs.AddText()</a:t>
            </a:r>
            <a:endParaRPr/>
          </a:p>
        </p:txBody>
      </p:sp>
      <p:sp>
        <p:nvSpPr>
          <p:cNvPr id="267" name="Google Shape;267;p25"/>
          <p:cNvSpPr/>
          <p:nvPr/>
        </p:nvSpPr>
        <p:spPr>
          <a:xfrm>
            <a:off x="876300" y="2548830"/>
            <a:ext cx="4733925" cy="95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p25"/>
          <p:cNvSpPr/>
          <p:nvPr/>
        </p:nvSpPr>
        <p:spPr>
          <a:xfrm>
            <a:off x="876300" y="3059310"/>
            <a:ext cx="4733925" cy="95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9" name="Google Shape;269;p25"/>
          <p:cNvSpPr/>
          <p:nvPr/>
        </p:nvSpPr>
        <p:spPr>
          <a:xfrm>
            <a:off x="876300" y="3569791"/>
            <a:ext cx="4733925" cy="95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0" name="Google Shape;270;p25"/>
          <p:cNvSpPr/>
          <p:nvPr/>
        </p:nvSpPr>
        <p:spPr>
          <a:xfrm>
            <a:off x="876300" y="4080271"/>
            <a:ext cx="4733925" cy="95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1" name="Google Shape;271;p25"/>
          <p:cNvSpPr/>
          <p:nvPr/>
        </p:nvSpPr>
        <p:spPr>
          <a:xfrm>
            <a:off x="876300" y="4590752"/>
            <a:ext cx="4733925" cy="95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2" name="Google Shape;272;p25"/>
          <p:cNvSpPr/>
          <p:nvPr/>
        </p:nvSpPr>
        <p:spPr>
          <a:xfrm>
            <a:off x="876300" y="5101232"/>
            <a:ext cx="4733925" cy="95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" name="Google Shape;273;p25"/>
          <p:cNvSpPr/>
          <p:nvPr/>
        </p:nvSpPr>
        <p:spPr>
          <a:xfrm>
            <a:off x="876300" y="5611713"/>
            <a:ext cx="4733925" cy="95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" name="Google Shape;274;p25"/>
          <p:cNvSpPr txBox="1"/>
          <p:nvPr/>
        </p:nvSpPr>
        <p:spPr>
          <a:xfrm>
            <a:off x="581025" y="581025"/>
            <a:ext cx="11581447" cy="5619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6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2. Geometry Creation</a:t>
            </a:r>
            <a:endParaRPr/>
          </a:p>
        </p:txBody>
      </p:sp>
      <p:sp>
        <p:nvSpPr>
          <p:cNvPr id="275" name="Google Shape;275;p25"/>
          <p:cNvSpPr/>
          <p:nvPr/>
        </p:nvSpPr>
        <p:spPr>
          <a:xfrm>
            <a:off x="6980100" y="1424500"/>
            <a:ext cx="4650000" cy="46194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rgbClr val="569CD6"/>
                </a:solidFill>
                <a:latin typeface="Fira Code"/>
                <a:ea typeface="Fira Code"/>
                <a:cs typeface="Fira Code"/>
                <a:sym typeface="Fira Code"/>
              </a:rPr>
              <a:t>import</a:t>
            </a:r>
            <a:r>
              <a:rPr lang="en-US" sz="1100">
                <a:solidFill>
                  <a:srgbClr val="D4D4D4"/>
                </a:solidFill>
                <a:latin typeface="Fira Code"/>
                <a:ea typeface="Fira Code"/>
                <a:cs typeface="Fira Code"/>
                <a:sym typeface="Fira Code"/>
              </a:rPr>
              <a:t> rhinoscriptsyntax </a:t>
            </a:r>
            <a:r>
              <a:rPr lang="en-US" sz="1100">
                <a:solidFill>
                  <a:srgbClr val="569CD6"/>
                </a:solidFill>
                <a:latin typeface="Fira Code"/>
                <a:ea typeface="Fira Code"/>
                <a:cs typeface="Fira Code"/>
                <a:sym typeface="Fira Code"/>
              </a:rPr>
              <a:t>as</a:t>
            </a:r>
            <a:r>
              <a:rPr lang="en-US" sz="1100">
                <a:solidFill>
                  <a:srgbClr val="D4D4D4"/>
                </a:solidFill>
                <a:latin typeface="Fira Code"/>
                <a:ea typeface="Fira Code"/>
                <a:cs typeface="Fira Code"/>
                <a:sym typeface="Fira Code"/>
              </a:rPr>
              <a:t> rs</a:t>
            </a:r>
            <a:endParaRPr sz="1100">
              <a:solidFill>
                <a:srgbClr val="D4D4D4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rgbClr val="569CD6"/>
                </a:solidFill>
                <a:latin typeface="Fira Code"/>
                <a:ea typeface="Fira Code"/>
                <a:cs typeface="Fira Code"/>
                <a:sym typeface="Fira Code"/>
              </a:rPr>
              <a:t>import</a:t>
            </a:r>
            <a:r>
              <a:rPr lang="en-US" sz="1100">
                <a:solidFill>
                  <a:srgbClr val="D4D4D4"/>
                </a:solidFill>
                <a:latin typeface="Fira Code"/>
                <a:ea typeface="Fira Code"/>
                <a:cs typeface="Fira Code"/>
                <a:sym typeface="Fira Code"/>
              </a:rPr>
              <a:t> random</a:t>
            </a:r>
            <a:endParaRPr sz="1100">
              <a:solidFill>
                <a:srgbClr val="D4D4D4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rgbClr val="D4D4D4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rgbClr val="6A9955"/>
                </a:solidFill>
                <a:latin typeface="Fira Code"/>
                <a:ea typeface="Fira Code"/>
                <a:cs typeface="Fira Code"/>
                <a:sym typeface="Fira Code"/>
              </a:rPr>
              <a:t># Prompt: Create 10 random spheres</a:t>
            </a:r>
            <a:endParaRPr sz="1100">
              <a:solidFill>
                <a:srgbClr val="D4D4D4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rgbClr val="569CD6"/>
                </a:solidFill>
                <a:latin typeface="Fira Code"/>
                <a:ea typeface="Fira Code"/>
                <a:cs typeface="Fira Code"/>
                <a:sym typeface="Fira Code"/>
              </a:rPr>
              <a:t>for</a:t>
            </a:r>
            <a:r>
              <a:rPr lang="en-US" sz="1100">
                <a:solidFill>
                  <a:srgbClr val="D4D4D4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100">
                <a:solidFill>
                  <a:srgbClr val="9CDCFE"/>
                </a:solidFill>
                <a:latin typeface="Fira Code"/>
                <a:ea typeface="Fira Code"/>
                <a:cs typeface="Fira Code"/>
                <a:sym typeface="Fira Code"/>
              </a:rPr>
              <a:t>i</a:t>
            </a:r>
            <a:r>
              <a:rPr lang="en-US" sz="1100">
                <a:solidFill>
                  <a:srgbClr val="D4D4D4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100">
                <a:solidFill>
                  <a:srgbClr val="569CD6"/>
                </a:solidFill>
                <a:latin typeface="Fira Code"/>
                <a:ea typeface="Fira Code"/>
                <a:cs typeface="Fira Code"/>
                <a:sym typeface="Fira Code"/>
              </a:rPr>
              <a:t>in</a:t>
            </a:r>
            <a:r>
              <a:rPr lang="en-US" sz="1100">
                <a:solidFill>
                  <a:srgbClr val="D4D4D4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100">
                <a:solidFill>
                  <a:srgbClr val="DCDCAA"/>
                </a:solidFill>
                <a:latin typeface="Fira Code"/>
                <a:ea typeface="Fira Code"/>
                <a:cs typeface="Fira Code"/>
                <a:sym typeface="Fira Code"/>
              </a:rPr>
              <a:t>range</a:t>
            </a:r>
            <a:r>
              <a:rPr lang="en-US" sz="1100">
                <a:solidFill>
                  <a:srgbClr val="D4D4D4"/>
                </a:solidFill>
                <a:latin typeface="Fira Code"/>
                <a:ea typeface="Fira Code"/>
                <a:cs typeface="Fira Code"/>
                <a:sym typeface="Fira Code"/>
              </a:rPr>
              <a:t>(</a:t>
            </a:r>
            <a:r>
              <a:rPr lang="en-US" sz="1100">
                <a:solidFill>
                  <a:srgbClr val="B5CEA8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r>
              <a:rPr lang="en-US" sz="1100">
                <a:solidFill>
                  <a:srgbClr val="D4D4D4"/>
                </a:solidFill>
                <a:latin typeface="Fira Code"/>
                <a:ea typeface="Fira Code"/>
                <a:cs typeface="Fira Code"/>
                <a:sym typeface="Fira Code"/>
              </a:rPr>
              <a:t>):</a:t>
            </a:r>
            <a:endParaRPr sz="1100">
              <a:solidFill>
                <a:srgbClr val="D4D4D4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rgbClr val="D4D4D4"/>
                </a:solidFill>
                <a:latin typeface="Fira Code"/>
                <a:ea typeface="Fira Code"/>
                <a:cs typeface="Fira Code"/>
                <a:sym typeface="Fira Code"/>
              </a:rPr>
              <a:t>    </a:t>
            </a:r>
            <a:r>
              <a:rPr lang="en-US" sz="1100">
                <a:solidFill>
                  <a:srgbClr val="9CDCFE"/>
                </a:solidFill>
                <a:latin typeface="Fira Code"/>
                <a:ea typeface="Fira Code"/>
                <a:cs typeface="Fira Code"/>
                <a:sym typeface="Fira Code"/>
              </a:rPr>
              <a:t>x</a:t>
            </a:r>
            <a:r>
              <a:rPr lang="en-US" sz="1100">
                <a:solidFill>
                  <a:srgbClr val="D4D4D4"/>
                </a:solidFill>
                <a:latin typeface="Fira Code"/>
                <a:ea typeface="Fira Code"/>
                <a:cs typeface="Fira Code"/>
                <a:sym typeface="Fira Code"/>
              </a:rPr>
              <a:t> = </a:t>
            </a:r>
            <a:r>
              <a:rPr lang="en-US" sz="1100">
                <a:solidFill>
                  <a:srgbClr val="DCDCAA"/>
                </a:solidFill>
                <a:latin typeface="Fira Code"/>
                <a:ea typeface="Fira Code"/>
                <a:cs typeface="Fira Code"/>
                <a:sym typeface="Fira Code"/>
              </a:rPr>
              <a:t>random.uniform</a:t>
            </a:r>
            <a:r>
              <a:rPr lang="en-US" sz="1100">
                <a:solidFill>
                  <a:srgbClr val="D4D4D4"/>
                </a:solidFill>
                <a:latin typeface="Fira Code"/>
                <a:ea typeface="Fira Code"/>
                <a:cs typeface="Fira Code"/>
                <a:sym typeface="Fira Code"/>
              </a:rPr>
              <a:t>(</a:t>
            </a:r>
            <a:r>
              <a:rPr lang="en-US" sz="1100">
                <a:solidFill>
                  <a:srgbClr val="B5CEA8"/>
                </a:solidFill>
                <a:latin typeface="Fira Code"/>
                <a:ea typeface="Fira Code"/>
                <a:cs typeface="Fira Code"/>
                <a:sym typeface="Fira Code"/>
              </a:rPr>
              <a:t>0</a:t>
            </a:r>
            <a:r>
              <a:rPr lang="en-US" sz="1100">
                <a:solidFill>
                  <a:srgbClr val="D4D4D4"/>
                </a:solidFill>
                <a:latin typeface="Fira Code"/>
                <a:ea typeface="Fira Code"/>
                <a:cs typeface="Fira Code"/>
                <a:sym typeface="Fira Code"/>
              </a:rPr>
              <a:t>, </a:t>
            </a:r>
            <a:r>
              <a:rPr lang="en-US" sz="1100">
                <a:solidFill>
                  <a:srgbClr val="B5CEA8"/>
                </a:solidFill>
                <a:latin typeface="Fira Code"/>
                <a:ea typeface="Fira Code"/>
                <a:cs typeface="Fira Code"/>
                <a:sym typeface="Fira Code"/>
              </a:rPr>
              <a:t>20</a:t>
            </a:r>
            <a:r>
              <a:rPr lang="en-US" sz="1100">
                <a:solidFill>
                  <a:srgbClr val="D4D4D4"/>
                </a:solidFill>
                <a:latin typeface="Fira Code"/>
                <a:ea typeface="Fira Code"/>
                <a:cs typeface="Fira Code"/>
                <a:sym typeface="Fira Code"/>
              </a:rPr>
              <a:t>)</a:t>
            </a:r>
            <a:endParaRPr sz="1100">
              <a:solidFill>
                <a:srgbClr val="D4D4D4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rgbClr val="D4D4D4"/>
                </a:solidFill>
                <a:latin typeface="Fira Code"/>
                <a:ea typeface="Fira Code"/>
                <a:cs typeface="Fira Code"/>
                <a:sym typeface="Fira Code"/>
              </a:rPr>
              <a:t>    </a:t>
            </a:r>
            <a:r>
              <a:rPr lang="en-US" sz="1100">
                <a:solidFill>
                  <a:srgbClr val="9CDCFE"/>
                </a:solidFill>
                <a:latin typeface="Fira Code"/>
                <a:ea typeface="Fira Code"/>
                <a:cs typeface="Fira Code"/>
                <a:sym typeface="Fira Code"/>
              </a:rPr>
              <a:t>y</a:t>
            </a:r>
            <a:r>
              <a:rPr lang="en-US" sz="1100">
                <a:solidFill>
                  <a:srgbClr val="D4D4D4"/>
                </a:solidFill>
                <a:latin typeface="Fira Code"/>
                <a:ea typeface="Fira Code"/>
                <a:cs typeface="Fira Code"/>
                <a:sym typeface="Fira Code"/>
              </a:rPr>
              <a:t> = </a:t>
            </a:r>
            <a:r>
              <a:rPr lang="en-US" sz="1100">
                <a:solidFill>
                  <a:srgbClr val="DCDCAA"/>
                </a:solidFill>
                <a:latin typeface="Fira Code"/>
                <a:ea typeface="Fira Code"/>
                <a:cs typeface="Fira Code"/>
                <a:sym typeface="Fira Code"/>
              </a:rPr>
              <a:t>random.uniform</a:t>
            </a:r>
            <a:r>
              <a:rPr lang="en-US" sz="1100">
                <a:solidFill>
                  <a:srgbClr val="D4D4D4"/>
                </a:solidFill>
                <a:latin typeface="Fira Code"/>
                <a:ea typeface="Fira Code"/>
                <a:cs typeface="Fira Code"/>
                <a:sym typeface="Fira Code"/>
              </a:rPr>
              <a:t>(</a:t>
            </a:r>
            <a:r>
              <a:rPr lang="en-US" sz="1100">
                <a:solidFill>
                  <a:srgbClr val="B5CEA8"/>
                </a:solidFill>
                <a:latin typeface="Fira Code"/>
                <a:ea typeface="Fira Code"/>
                <a:cs typeface="Fira Code"/>
                <a:sym typeface="Fira Code"/>
              </a:rPr>
              <a:t>0</a:t>
            </a:r>
            <a:r>
              <a:rPr lang="en-US" sz="1100">
                <a:solidFill>
                  <a:srgbClr val="D4D4D4"/>
                </a:solidFill>
                <a:latin typeface="Fira Code"/>
                <a:ea typeface="Fira Code"/>
                <a:cs typeface="Fira Code"/>
                <a:sym typeface="Fira Code"/>
              </a:rPr>
              <a:t>, </a:t>
            </a:r>
            <a:r>
              <a:rPr lang="en-US" sz="1100">
                <a:solidFill>
                  <a:srgbClr val="B5CEA8"/>
                </a:solidFill>
                <a:latin typeface="Fira Code"/>
                <a:ea typeface="Fira Code"/>
                <a:cs typeface="Fira Code"/>
                <a:sym typeface="Fira Code"/>
              </a:rPr>
              <a:t>20</a:t>
            </a:r>
            <a:r>
              <a:rPr lang="en-US" sz="1100">
                <a:solidFill>
                  <a:srgbClr val="D4D4D4"/>
                </a:solidFill>
                <a:latin typeface="Fira Code"/>
                <a:ea typeface="Fira Code"/>
                <a:cs typeface="Fira Code"/>
                <a:sym typeface="Fira Code"/>
              </a:rPr>
              <a:t>)</a:t>
            </a:r>
            <a:endParaRPr sz="1100">
              <a:solidFill>
                <a:srgbClr val="D4D4D4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rgbClr val="D4D4D4"/>
                </a:solidFill>
                <a:latin typeface="Fira Code"/>
                <a:ea typeface="Fira Code"/>
                <a:cs typeface="Fira Code"/>
                <a:sym typeface="Fira Code"/>
              </a:rPr>
              <a:t>    </a:t>
            </a:r>
            <a:r>
              <a:rPr lang="en-US" sz="1100">
                <a:solidFill>
                  <a:srgbClr val="9CDCFE"/>
                </a:solidFill>
                <a:latin typeface="Fira Code"/>
                <a:ea typeface="Fira Code"/>
                <a:cs typeface="Fira Code"/>
                <a:sym typeface="Fira Code"/>
              </a:rPr>
              <a:t>z</a:t>
            </a:r>
            <a:r>
              <a:rPr lang="en-US" sz="1100">
                <a:solidFill>
                  <a:srgbClr val="D4D4D4"/>
                </a:solidFill>
                <a:latin typeface="Fira Code"/>
                <a:ea typeface="Fira Code"/>
                <a:cs typeface="Fira Code"/>
                <a:sym typeface="Fira Code"/>
              </a:rPr>
              <a:t> = </a:t>
            </a:r>
            <a:r>
              <a:rPr lang="en-US" sz="1100">
                <a:solidFill>
                  <a:srgbClr val="DCDCAA"/>
                </a:solidFill>
                <a:latin typeface="Fira Code"/>
                <a:ea typeface="Fira Code"/>
                <a:cs typeface="Fira Code"/>
                <a:sym typeface="Fira Code"/>
              </a:rPr>
              <a:t>random.uniform</a:t>
            </a:r>
            <a:r>
              <a:rPr lang="en-US" sz="1100">
                <a:solidFill>
                  <a:srgbClr val="D4D4D4"/>
                </a:solidFill>
                <a:latin typeface="Fira Code"/>
                <a:ea typeface="Fira Code"/>
                <a:cs typeface="Fira Code"/>
                <a:sym typeface="Fira Code"/>
              </a:rPr>
              <a:t>(</a:t>
            </a:r>
            <a:r>
              <a:rPr lang="en-US" sz="1100">
                <a:solidFill>
                  <a:srgbClr val="B5CEA8"/>
                </a:solidFill>
                <a:latin typeface="Fira Code"/>
                <a:ea typeface="Fira Code"/>
                <a:cs typeface="Fira Code"/>
                <a:sym typeface="Fira Code"/>
              </a:rPr>
              <a:t>0</a:t>
            </a:r>
            <a:r>
              <a:rPr lang="en-US" sz="1100">
                <a:solidFill>
                  <a:srgbClr val="D4D4D4"/>
                </a:solidFill>
                <a:latin typeface="Fira Code"/>
                <a:ea typeface="Fira Code"/>
                <a:cs typeface="Fira Code"/>
                <a:sym typeface="Fira Code"/>
              </a:rPr>
              <a:t>, </a:t>
            </a:r>
            <a:r>
              <a:rPr lang="en-US" sz="1100">
                <a:solidFill>
                  <a:srgbClr val="B5CEA8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r>
              <a:rPr lang="en-US" sz="1100">
                <a:solidFill>
                  <a:srgbClr val="D4D4D4"/>
                </a:solidFill>
                <a:latin typeface="Fira Code"/>
                <a:ea typeface="Fira Code"/>
                <a:cs typeface="Fira Code"/>
                <a:sym typeface="Fira Code"/>
              </a:rPr>
              <a:t>)</a:t>
            </a:r>
            <a:endParaRPr sz="1100">
              <a:solidFill>
                <a:srgbClr val="D4D4D4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rgbClr val="D4D4D4"/>
                </a:solidFill>
                <a:latin typeface="Fira Code"/>
                <a:ea typeface="Fira Code"/>
                <a:cs typeface="Fira Code"/>
                <a:sym typeface="Fira Code"/>
              </a:rPr>
              <a:t>    </a:t>
            </a:r>
            <a:endParaRPr sz="1100">
              <a:solidFill>
                <a:srgbClr val="D4D4D4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rgbClr val="D4D4D4"/>
                </a:solidFill>
                <a:latin typeface="Fira Code"/>
                <a:ea typeface="Fira Code"/>
                <a:cs typeface="Fira Code"/>
                <a:sym typeface="Fira Code"/>
              </a:rPr>
              <a:t>    </a:t>
            </a:r>
            <a:r>
              <a:rPr lang="en-US" sz="1100">
                <a:solidFill>
                  <a:srgbClr val="9CDCFE"/>
                </a:solidFill>
                <a:latin typeface="Fira Code"/>
                <a:ea typeface="Fira Code"/>
                <a:cs typeface="Fira Code"/>
                <a:sym typeface="Fira Code"/>
              </a:rPr>
              <a:t>center</a:t>
            </a:r>
            <a:r>
              <a:rPr lang="en-US" sz="1100">
                <a:solidFill>
                  <a:srgbClr val="D4D4D4"/>
                </a:solidFill>
                <a:latin typeface="Fira Code"/>
                <a:ea typeface="Fira Code"/>
                <a:cs typeface="Fira Code"/>
                <a:sym typeface="Fira Code"/>
              </a:rPr>
              <a:t> = [</a:t>
            </a:r>
            <a:r>
              <a:rPr lang="en-US" sz="1100">
                <a:solidFill>
                  <a:srgbClr val="9CDCFE"/>
                </a:solidFill>
                <a:latin typeface="Fira Code"/>
                <a:ea typeface="Fira Code"/>
                <a:cs typeface="Fira Code"/>
                <a:sym typeface="Fira Code"/>
              </a:rPr>
              <a:t>x</a:t>
            </a:r>
            <a:r>
              <a:rPr lang="en-US" sz="1100">
                <a:solidFill>
                  <a:srgbClr val="D4D4D4"/>
                </a:solidFill>
                <a:latin typeface="Fira Code"/>
                <a:ea typeface="Fira Code"/>
                <a:cs typeface="Fira Code"/>
                <a:sym typeface="Fira Code"/>
              </a:rPr>
              <a:t>, </a:t>
            </a:r>
            <a:r>
              <a:rPr lang="en-US" sz="1100">
                <a:solidFill>
                  <a:srgbClr val="9CDCFE"/>
                </a:solidFill>
                <a:latin typeface="Fira Code"/>
                <a:ea typeface="Fira Code"/>
                <a:cs typeface="Fira Code"/>
                <a:sym typeface="Fira Code"/>
              </a:rPr>
              <a:t>y</a:t>
            </a:r>
            <a:r>
              <a:rPr lang="en-US" sz="1100">
                <a:solidFill>
                  <a:srgbClr val="D4D4D4"/>
                </a:solidFill>
                <a:latin typeface="Fira Code"/>
                <a:ea typeface="Fira Code"/>
                <a:cs typeface="Fira Code"/>
                <a:sym typeface="Fira Code"/>
              </a:rPr>
              <a:t>, </a:t>
            </a:r>
            <a:r>
              <a:rPr lang="en-US" sz="1100">
                <a:solidFill>
                  <a:srgbClr val="9CDCFE"/>
                </a:solidFill>
                <a:latin typeface="Fira Code"/>
                <a:ea typeface="Fira Code"/>
                <a:cs typeface="Fira Code"/>
                <a:sym typeface="Fira Code"/>
              </a:rPr>
              <a:t>z</a:t>
            </a:r>
            <a:r>
              <a:rPr lang="en-US" sz="1100">
                <a:solidFill>
                  <a:srgbClr val="D4D4D4"/>
                </a:solidFill>
                <a:latin typeface="Fira Code"/>
                <a:ea typeface="Fira Code"/>
                <a:cs typeface="Fira Code"/>
                <a:sym typeface="Fira Code"/>
              </a:rPr>
              <a:t>]</a:t>
            </a:r>
            <a:endParaRPr sz="1100">
              <a:solidFill>
                <a:srgbClr val="D4D4D4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rgbClr val="D4D4D4"/>
                </a:solidFill>
                <a:latin typeface="Fira Code"/>
                <a:ea typeface="Fira Code"/>
                <a:cs typeface="Fira Code"/>
                <a:sym typeface="Fira Code"/>
              </a:rPr>
              <a:t>    </a:t>
            </a:r>
            <a:r>
              <a:rPr lang="en-US" sz="1100">
                <a:solidFill>
                  <a:srgbClr val="9CDCFE"/>
                </a:solidFill>
                <a:latin typeface="Fira Code"/>
                <a:ea typeface="Fira Code"/>
                <a:cs typeface="Fira Code"/>
                <a:sym typeface="Fira Code"/>
              </a:rPr>
              <a:t>radius</a:t>
            </a:r>
            <a:r>
              <a:rPr lang="en-US" sz="1100">
                <a:solidFill>
                  <a:srgbClr val="D4D4D4"/>
                </a:solidFill>
                <a:latin typeface="Fira Code"/>
                <a:ea typeface="Fira Code"/>
                <a:cs typeface="Fira Code"/>
                <a:sym typeface="Fira Code"/>
              </a:rPr>
              <a:t> = </a:t>
            </a:r>
            <a:r>
              <a:rPr lang="en-US" sz="1100">
                <a:solidFill>
                  <a:srgbClr val="DCDCAA"/>
                </a:solidFill>
                <a:latin typeface="Fira Code"/>
                <a:ea typeface="Fira Code"/>
                <a:cs typeface="Fira Code"/>
                <a:sym typeface="Fira Code"/>
              </a:rPr>
              <a:t>random.uniform</a:t>
            </a:r>
            <a:r>
              <a:rPr lang="en-US" sz="1100">
                <a:solidFill>
                  <a:srgbClr val="D4D4D4"/>
                </a:solidFill>
                <a:latin typeface="Fira Code"/>
                <a:ea typeface="Fira Code"/>
                <a:cs typeface="Fira Code"/>
                <a:sym typeface="Fira Code"/>
              </a:rPr>
              <a:t>(</a:t>
            </a:r>
            <a:r>
              <a:rPr lang="en-US" sz="1100">
                <a:solidFill>
                  <a:srgbClr val="B5CEA8"/>
                </a:solidFill>
                <a:latin typeface="Fira Code"/>
                <a:ea typeface="Fira Code"/>
                <a:cs typeface="Fira Code"/>
                <a:sym typeface="Fira Code"/>
              </a:rPr>
              <a:t>0.5</a:t>
            </a:r>
            <a:r>
              <a:rPr lang="en-US" sz="1100">
                <a:solidFill>
                  <a:srgbClr val="D4D4D4"/>
                </a:solidFill>
                <a:latin typeface="Fira Code"/>
                <a:ea typeface="Fira Code"/>
                <a:cs typeface="Fira Code"/>
                <a:sym typeface="Fira Code"/>
              </a:rPr>
              <a:t>, </a:t>
            </a:r>
            <a:r>
              <a:rPr lang="en-US" sz="1100">
                <a:solidFill>
                  <a:srgbClr val="B5CEA8"/>
                </a:solidFill>
                <a:latin typeface="Fira Code"/>
                <a:ea typeface="Fira Code"/>
                <a:cs typeface="Fira Code"/>
                <a:sym typeface="Fira Code"/>
              </a:rPr>
              <a:t>2.0</a:t>
            </a:r>
            <a:r>
              <a:rPr lang="en-US" sz="1100">
                <a:solidFill>
                  <a:srgbClr val="D4D4D4"/>
                </a:solidFill>
                <a:latin typeface="Fira Code"/>
                <a:ea typeface="Fira Code"/>
                <a:cs typeface="Fira Code"/>
                <a:sym typeface="Fira Code"/>
              </a:rPr>
              <a:t>)</a:t>
            </a:r>
            <a:endParaRPr sz="1100">
              <a:solidFill>
                <a:srgbClr val="D4D4D4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rgbClr val="D4D4D4"/>
                </a:solidFill>
                <a:latin typeface="Fira Code"/>
                <a:ea typeface="Fira Code"/>
                <a:cs typeface="Fira Code"/>
                <a:sym typeface="Fira Code"/>
              </a:rPr>
              <a:t>    </a:t>
            </a:r>
            <a:endParaRPr sz="1100">
              <a:solidFill>
                <a:srgbClr val="D4D4D4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190500" marR="1905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rgbClr val="D4D4D4"/>
                </a:solidFill>
                <a:latin typeface="Fira Code"/>
                <a:ea typeface="Fira Code"/>
                <a:cs typeface="Fira Code"/>
                <a:sym typeface="Fira Code"/>
              </a:rPr>
              <a:t>    </a:t>
            </a:r>
            <a:r>
              <a:rPr lang="en-US" sz="1100">
                <a:solidFill>
                  <a:srgbClr val="DCDCAA"/>
                </a:solidFill>
                <a:latin typeface="Fira Code"/>
                <a:ea typeface="Fira Code"/>
                <a:cs typeface="Fira Code"/>
                <a:sym typeface="Fira Code"/>
              </a:rPr>
              <a:t>rs.AddSphere</a:t>
            </a:r>
            <a:r>
              <a:rPr lang="en-US" sz="1100">
                <a:solidFill>
                  <a:srgbClr val="D4D4D4"/>
                </a:solidFill>
                <a:latin typeface="Fira Code"/>
                <a:ea typeface="Fira Code"/>
                <a:cs typeface="Fira Code"/>
                <a:sym typeface="Fira Code"/>
              </a:rPr>
              <a:t>(</a:t>
            </a:r>
            <a:r>
              <a:rPr lang="en-US" sz="1100">
                <a:solidFill>
                  <a:srgbClr val="9CDCFE"/>
                </a:solidFill>
                <a:latin typeface="Fira Code"/>
                <a:ea typeface="Fira Code"/>
                <a:cs typeface="Fira Code"/>
                <a:sym typeface="Fira Code"/>
              </a:rPr>
              <a:t>center</a:t>
            </a:r>
            <a:r>
              <a:rPr lang="en-US" sz="1100">
                <a:solidFill>
                  <a:srgbClr val="D4D4D4"/>
                </a:solidFill>
                <a:latin typeface="Fira Code"/>
                <a:ea typeface="Fira Code"/>
                <a:cs typeface="Fira Code"/>
                <a:sym typeface="Fira Code"/>
              </a:rPr>
              <a:t>, </a:t>
            </a:r>
            <a:r>
              <a:rPr lang="en-US" sz="1100">
                <a:solidFill>
                  <a:srgbClr val="9CDCFE"/>
                </a:solidFill>
                <a:latin typeface="Fira Code"/>
                <a:ea typeface="Fira Code"/>
                <a:cs typeface="Fira Code"/>
                <a:sym typeface="Fira Code"/>
              </a:rPr>
              <a:t>radius</a:t>
            </a:r>
            <a:r>
              <a:rPr lang="en-US" sz="1100">
                <a:solidFill>
                  <a:srgbClr val="D4D4D4"/>
                </a:solidFill>
                <a:latin typeface="Fira Code"/>
                <a:ea typeface="Fira Code"/>
                <a:cs typeface="Fira Code"/>
                <a:sym typeface="Fira Code"/>
              </a:rPr>
              <a:t>)</a:t>
            </a:r>
            <a:endParaRPr sz="1100">
              <a:solidFill>
                <a:srgbClr val="D4D4D4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lt1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lt1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280" name="Google Shape;280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175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281" name="Google Shape;281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00137" y="1428750"/>
            <a:ext cx="4286250" cy="42862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282" name="Google Shape;282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38237" y="1466850"/>
            <a:ext cx="4210050" cy="4210050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26"/>
          <p:cNvSpPr txBox="1"/>
          <p:nvPr/>
        </p:nvSpPr>
        <p:spPr>
          <a:xfrm>
            <a:off x="6286500" y="1619250"/>
            <a:ext cx="5324475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We transform objects to create arrays and iterative structures.</a:t>
            </a:r>
            <a:endParaRPr/>
          </a:p>
        </p:txBody>
      </p:sp>
      <p:sp>
        <p:nvSpPr>
          <p:cNvPr id="284" name="Google Shape;284;p26"/>
          <p:cNvSpPr txBox="1"/>
          <p:nvPr/>
        </p:nvSpPr>
        <p:spPr>
          <a:xfrm>
            <a:off x="581025" y="581025"/>
            <a:ext cx="11581447" cy="5619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6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3. Object Manipulation</a:t>
            </a:r>
            <a:endParaRPr/>
          </a:p>
        </p:txBody>
      </p:sp>
      <p:sp>
        <p:nvSpPr>
          <p:cNvPr id="285" name="Google Shape;285;p26"/>
          <p:cNvSpPr txBox="1"/>
          <p:nvPr/>
        </p:nvSpPr>
        <p:spPr>
          <a:xfrm>
            <a:off x="6286500" y="2705100"/>
            <a:ext cx="4496100" cy="1993800"/>
          </a:xfrm>
          <a:prstGeom prst="rect">
            <a:avLst/>
          </a:prstGeom>
          <a:solidFill>
            <a:srgbClr val="CBD5E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050">
                <a:solidFill>
                  <a:srgbClr val="F97316"/>
                </a:solidFill>
                <a:latin typeface="Inter"/>
                <a:ea typeface="Inter"/>
                <a:cs typeface="Inter"/>
                <a:sym typeface="Inter"/>
              </a:rPr>
              <a:t>Vibe Prompt</a:t>
            </a:r>
            <a:endParaRPr b="1" sz="1050">
              <a:solidFill>
                <a:srgbClr val="F97316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762000" marR="762000" rtl="0" algn="l">
              <a:lnSpc>
                <a:spcPct val="115000"/>
              </a:lnSpc>
              <a:spcBef>
                <a:spcPts val="190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rgbClr val="0F172A"/>
                </a:solidFill>
                <a:highlight>
                  <a:srgbClr val="F8FAFC"/>
                </a:highlight>
                <a:latin typeface="Fira Code"/>
                <a:ea typeface="Fira Code"/>
                <a:cs typeface="Fira Code"/>
                <a:sym typeface="Fira Code"/>
              </a:rPr>
              <a:t>"Take the selected object and create a </a:t>
            </a:r>
            <a:r>
              <a:rPr b="1" lang="en-US" sz="1350">
                <a:solidFill>
                  <a:srgbClr val="0F172A"/>
                </a:solidFill>
                <a:latin typeface="Fira Code"/>
                <a:ea typeface="Fira Code"/>
                <a:cs typeface="Fira Code"/>
                <a:sym typeface="Fira Code"/>
              </a:rPr>
              <a:t>spiral tower</a:t>
            </a:r>
            <a:r>
              <a:rPr lang="en-US" sz="1350">
                <a:solidFill>
                  <a:srgbClr val="0F172A"/>
                </a:solidFill>
                <a:highlight>
                  <a:srgbClr val="F8FAFC"/>
                </a:highlight>
                <a:latin typeface="Fira Code"/>
                <a:ea typeface="Fira Code"/>
                <a:cs typeface="Fira Code"/>
                <a:sym typeface="Fira Code"/>
              </a:rPr>
              <a:t> by copying, moving, and rotating it upwards </a:t>
            </a:r>
            <a:r>
              <a:rPr b="1" lang="en-US" sz="1350">
                <a:solidFill>
                  <a:srgbClr val="0F172A"/>
                </a:solidFill>
                <a:latin typeface="Fira Code"/>
                <a:ea typeface="Fira Code"/>
                <a:cs typeface="Fira Code"/>
                <a:sym typeface="Fira Code"/>
              </a:rPr>
              <a:t>10 times</a:t>
            </a:r>
            <a:r>
              <a:rPr lang="en-US" sz="1350">
                <a:solidFill>
                  <a:srgbClr val="0F172A"/>
                </a:solidFill>
                <a:highlight>
                  <a:srgbClr val="F8FAFC"/>
                </a:highlight>
                <a:latin typeface="Fira Code"/>
                <a:ea typeface="Fira Code"/>
                <a:cs typeface="Fira Code"/>
                <a:sym typeface="Fira Code"/>
              </a:rPr>
              <a:t>."</a:t>
            </a:r>
            <a:endParaRPr b="1" sz="1050">
              <a:solidFill>
                <a:srgbClr val="F97316"/>
              </a:solidFill>
              <a:highlight>
                <a:srgbClr val="F8FAFC"/>
              </a:highlight>
              <a:latin typeface="Inter"/>
              <a:ea typeface="Inter"/>
              <a:cs typeface="Inter"/>
              <a:sym typeface="Inter"/>
            </a:endParaRPr>
          </a:p>
          <a:p>
            <a:pPr indent="0" lvl="0" marL="571500" marR="571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34155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290" name="Google Shape;290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291" name="Google Shape;291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1025" y="1428750"/>
            <a:ext cx="5324475" cy="4848225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27"/>
          <p:cNvSpPr txBox="1"/>
          <p:nvPr/>
        </p:nvSpPr>
        <p:spPr>
          <a:xfrm>
            <a:off x="876300" y="1724025"/>
            <a:ext cx="4970621" cy="2762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3B82F6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Core Functions</a:t>
            </a:r>
            <a:endParaRPr/>
          </a:p>
        </p:txBody>
      </p:sp>
      <p:sp>
        <p:nvSpPr>
          <p:cNvPr id="293" name="Google Shape;293;p27"/>
          <p:cNvSpPr/>
          <p:nvPr/>
        </p:nvSpPr>
        <p:spPr>
          <a:xfrm>
            <a:off x="876300" y="2143125"/>
            <a:ext cx="4733925" cy="415230"/>
          </a:xfrm>
          <a:prstGeom prst="roundRect">
            <a:avLst>
              <a:gd fmla="val 9175" name="adj"/>
            </a:avLst>
          </a:prstGeom>
          <a:solidFill>
            <a:srgbClr val="FFFFFF"/>
          </a:solidFill>
          <a:ln cap="flat" cmpd="sng" w="9525">
            <a:solidFill>
              <a:srgbClr val="E2E8F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4" name="Google Shape;294;p27"/>
          <p:cNvSpPr txBox="1"/>
          <p:nvPr/>
        </p:nvSpPr>
        <p:spPr>
          <a:xfrm>
            <a:off x="990600" y="2219325"/>
            <a:ext cx="4505325" cy="26283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D946EF"/>
                </a:solidFill>
                <a:latin typeface="Fira Code"/>
                <a:ea typeface="Fira Code"/>
                <a:cs typeface="Fira Code"/>
                <a:sym typeface="Fira Code"/>
              </a:rPr>
              <a:t>𝑓 </a:t>
            </a:r>
            <a:r>
              <a:rPr b="0" i="0" lang="en-US" sz="1200" u="none" cap="none" strike="noStrike">
                <a:solidFill>
                  <a:srgbClr val="334155"/>
                </a:solidFill>
                <a:latin typeface="Fira Code"/>
                <a:ea typeface="Fira Code"/>
                <a:cs typeface="Fira Code"/>
                <a:sym typeface="Fira Code"/>
              </a:rPr>
              <a:t>rs.MoveObject()</a:t>
            </a:r>
            <a:endParaRPr/>
          </a:p>
        </p:txBody>
      </p:sp>
      <p:sp>
        <p:nvSpPr>
          <p:cNvPr id="295" name="Google Shape;295;p27"/>
          <p:cNvSpPr/>
          <p:nvPr/>
        </p:nvSpPr>
        <p:spPr>
          <a:xfrm>
            <a:off x="876300" y="2653605"/>
            <a:ext cx="4733925" cy="415230"/>
          </a:xfrm>
          <a:prstGeom prst="roundRect">
            <a:avLst>
              <a:gd fmla="val 9175" name="adj"/>
            </a:avLst>
          </a:prstGeom>
          <a:solidFill>
            <a:srgbClr val="FFFFFF"/>
          </a:solidFill>
          <a:ln cap="flat" cmpd="sng" w="9525">
            <a:solidFill>
              <a:srgbClr val="E2E8F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6" name="Google Shape;296;p27"/>
          <p:cNvSpPr txBox="1"/>
          <p:nvPr/>
        </p:nvSpPr>
        <p:spPr>
          <a:xfrm>
            <a:off x="990600" y="2729805"/>
            <a:ext cx="4505325" cy="26283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D946EF"/>
                </a:solidFill>
                <a:latin typeface="Fira Code"/>
                <a:ea typeface="Fira Code"/>
                <a:cs typeface="Fira Code"/>
                <a:sym typeface="Fira Code"/>
              </a:rPr>
              <a:t>𝑓 </a:t>
            </a:r>
            <a:r>
              <a:rPr b="0" i="0" lang="en-US" sz="1200" u="none" cap="none" strike="noStrike">
                <a:solidFill>
                  <a:srgbClr val="334155"/>
                </a:solidFill>
                <a:latin typeface="Fira Code"/>
                <a:ea typeface="Fira Code"/>
                <a:cs typeface="Fira Code"/>
                <a:sym typeface="Fira Code"/>
              </a:rPr>
              <a:t>rs.CopyObject()</a:t>
            </a:r>
            <a:endParaRPr/>
          </a:p>
        </p:txBody>
      </p:sp>
      <p:sp>
        <p:nvSpPr>
          <p:cNvPr id="297" name="Google Shape;297;p27"/>
          <p:cNvSpPr/>
          <p:nvPr/>
        </p:nvSpPr>
        <p:spPr>
          <a:xfrm>
            <a:off x="876300" y="3164085"/>
            <a:ext cx="4733925" cy="415230"/>
          </a:xfrm>
          <a:prstGeom prst="roundRect">
            <a:avLst>
              <a:gd fmla="val 9175" name="adj"/>
            </a:avLst>
          </a:prstGeom>
          <a:solidFill>
            <a:srgbClr val="FFFFFF"/>
          </a:solidFill>
          <a:ln cap="flat" cmpd="sng" w="9525">
            <a:solidFill>
              <a:srgbClr val="E2E8F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" name="Google Shape;298;p27"/>
          <p:cNvSpPr txBox="1"/>
          <p:nvPr/>
        </p:nvSpPr>
        <p:spPr>
          <a:xfrm>
            <a:off x="990600" y="3240285"/>
            <a:ext cx="4505325" cy="26283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D946EF"/>
                </a:solidFill>
                <a:latin typeface="Fira Code"/>
                <a:ea typeface="Fira Code"/>
                <a:cs typeface="Fira Code"/>
                <a:sym typeface="Fira Code"/>
              </a:rPr>
              <a:t>𝑓 </a:t>
            </a:r>
            <a:r>
              <a:rPr b="0" i="0" lang="en-US" sz="1200" u="none" cap="none" strike="noStrike">
                <a:solidFill>
                  <a:srgbClr val="334155"/>
                </a:solidFill>
                <a:latin typeface="Fira Code"/>
                <a:ea typeface="Fira Code"/>
                <a:cs typeface="Fira Code"/>
                <a:sym typeface="Fira Code"/>
              </a:rPr>
              <a:t>rs.RotateObject()</a:t>
            </a:r>
            <a:endParaRPr/>
          </a:p>
        </p:txBody>
      </p:sp>
      <p:sp>
        <p:nvSpPr>
          <p:cNvPr id="299" name="Google Shape;299;p27"/>
          <p:cNvSpPr/>
          <p:nvPr/>
        </p:nvSpPr>
        <p:spPr>
          <a:xfrm>
            <a:off x="876300" y="3674566"/>
            <a:ext cx="4733925" cy="415230"/>
          </a:xfrm>
          <a:prstGeom prst="roundRect">
            <a:avLst>
              <a:gd fmla="val 9175" name="adj"/>
            </a:avLst>
          </a:prstGeom>
          <a:solidFill>
            <a:srgbClr val="FFFFFF"/>
          </a:solidFill>
          <a:ln cap="flat" cmpd="sng" w="9525">
            <a:solidFill>
              <a:srgbClr val="E2E8F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0" name="Google Shape;300;p27"/>
          <p:cNvSpPr txBox="1"/>
          <p:nvPr/>
        </p:nvSpPr>
        <p:spPr>
          <a:xfrm>
            <a:off x="990600" y="3750766"/>
            <a:ext cx="4505325" cy="26283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D946EF"/>
                </a:solidFill>
                <a:latin typeface="Fira Code"/>
                <a:ea typeface="Fira Code"/>
                <a:cs typeface="Fira Code"/>
                <a:sym typeface="Fira Code"/>
              </a:rPr>
              <a:t>𝑓 </a:t>
            </a:r>
            <a:r>
              <a:rPr b="0" i="0" lang="en-US" sz="1200" u="none" cap="none" strike="noStrike">
                <a:solidFill>
                  <a:srgbClr val="334155"/>
                </a:solidFill>
                <a:latin typeface="Fira Code"/>
                <a:ea typeface="Fira Code"/>
                <a:cs typeface="Fira Code"/>
                <a:sym typeface="Fira Code"/>
              </a:rPr>
              <a:t>rs.ScaleObject()</a:t>
            </a:r>
            <a:endParaRPr/>
          </a:p>
        </p:txBody>
      </p:sp>
      <p:sp>
        <p:nvSpPr>
          <p:cNvPr id="301" name="Google Shape;301;p27"/>
          <p:cNvSpPr/>
          <p:nvPr/>
        </p:nvSpPr>
        <p:spPr>
          <a:xfrm>
            <a:off x="876300" y="4185046"/>
            <a:ext cx="4733925" cy="415230"/>
          </a:xfrm>
          <a:prstGeom prst="roundRect">
            <a:avLst>
              <a:gd fmla="val 9175" name="adj"/>
            </a:avLst>
          </a:prstGeom>
          <a:solidFill>
            <a:srgbClr val="FFFFFF"/>
          </a:solidFill>
          <a:ln cap="flat" cmpd="sng" w="9525">
            <a:solidFill>
              <a:srgbClr val="E2E8F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" name="Google Shape;302;p27"/>
          <p:cNvSpPr txBox="1"/>
          <p:nvPr/>
        </p:nvSpPr>
        <p:spPr>
          <a:xfrm>
            <a:off x="990600" y="4261246"/>
            <a:ext cx="4505325" cy="26283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D946EF"/>
                </a:solidFill>
                <a:latin typeface="Fira Code"/>
                <a:ea typeface="Fira Code"/>
                <a:cs typeface="Fira Code"/>
                <a:sym typeface="Fira Code"/>
              </a:rPr>
              <a:t>𝑓 </a:t>
            </a:r>
            <a:r>
              <a:rPr b="0" i="0" lang="en-US" sz="1200" u="none" cap="none" strike="noStrike">
                <a:solidFill>
                  <a:srgbClr val="334155"/>
                </a:solidFill>
                <a:latin typeface="Fira Code"/>
                <a:ea typeface="Fira Code"/>
                <a:cs typeface="Fira Code"/>
                <a:sym typeface="Fira Code"/>
              </a:rPr>
              <a:t>rs.MirrorObject()</a:t>
            </a:r>
            <a:endParaRPr/>
          </a:p>
        </p:txBody>
      </p:sp>
      <p:sp>
        <p:nvSpPr>
          <p:cNvPr id="303" name="Google Shape;303;p27"/>
          <p:cNvSpPr/>
          <p:nvPr/>
        </p:nvSpPr>
        <p:spPr>
          <a:xfrm>
            <a:off x="876300" y="4695527"/>
            <a:ext cx="4733925" cy="415230"/>
          </a:xfrm>
          <a:prstGeom prst="roundRect">
            <a:avLst>
              <a:gd fmla="val 9175" name="adj"/>
            </a:avLst>
          </a:prstGeom>
          <a:solidFill>
            <a:srgbClr val="FFFFFF"/>
          </a:solidFill>
          <a:ln cap="flat" cmpd="sng" w="9525">
            <a:solidFill>
              <a:srgbClr val="E2E8F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4" name="Google Shape;304;p27"/>
          <p:cNvSpPr txBox="1"/>
          <p:nvPr/>
        </p:nvSpPr>
        <p:spPr>
          <a:xfrm>
            <a:off x="990600" y="4771727"/>
            <a:ext cx="4505325" cy="26283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D946EF"/>
                </a:solidFill>
                <a:latin typeface="Fira Code"/>
                <a:ea typeface="Fira Code"/>
                <a:cs typeface="Fira Code"/>
                <a:sym typeface="Fira Code"/>
              </a:rPr>
              <a:t>𝑓 </a:t>
            </a:r>
            <a:r>
              <a:rPr b="0" i="0" lang="en-US" sz="1200" u="none" cap="none" strike="noStrike">
                <a:solidFill>
                  <a:srgbClr val="334155"/>
                </a:solidFill>
                <a:latin typeface="Fira Code"/>
                <a:ea typeface="Fira Code"/>
                <a:cs typeface="Fira Code"/>
                <a:sym typeface="Fira Code"/>
              </a:rPr>
              <a:t>rs.OrientObject()</a:t>
            </a:r>
            <a:endParaRPr/>
          </a:p>
        </p:txBody>
      </p:sp>
      <p:sp>
        <p:nvSpPr>
          <p:cNvPr id="305" name="Google Shape;305;p27"/>
          <p:cNvSpPr/>
          <p:nvPr/>
        </p:nvSpPr>
        <p:spPr>
          <a:xfrm>
            <a:off x="876300" y="2548830"/>
            <a:ext cx="4733925" cy="95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6" name="Google Shape;306;p27"/>
          <p:cNvSpPr/>
          <p:nvPr/>
        </p:nvSpPr>
        <p:spPr>
          <a:xfrm>
            <a:off x="876300" y="3059310"/>
            <a:ext cx="4733925" cy="95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7" name="Google Shape;307;p27"/>
          <p:cNvSpPr/>
          <p:nvPr/>
        </p:nvSpPr>
        <p:spPr>
          <a:xfrm>
            <a:off x="876300" y="3569791"/>
            <a:ext cx="4733925" cy="95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p27"/>
          <p:cNvSpPr/>
          <p:nvPr/>
        </p:nvSpPr>
        <p:spPr>
          <a:xfrm>
            <a:off x="876300" y="4080271"/>
            <a:ext cx="4733925" cy="95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9" name="Google Shape;309;p27"/>
          <p:cNvSpPr/>
          <p:nvPr/>
        </p:nvSpPr>
        <p:spPr>
          <a:xfrm>
            <a:off x="876300" y="4590752"/>
            <a:ext cx="4733925" cy="95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0" name="Google Shape;310;p27"/>
          <p:cNvSpPr/>
          <p:nvPr/>
        </p:nvSpPr>
        <p:spPr>
          <a:xfrm>
            <a:off x="876300" y="5101232"/>
            <a:ext cx="4733925" cy="95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1" name="Google Shape;311;p27"/>
          <p:cNvSpPr txBox="1"/>
          <p:nvPr/>
        </p:nvSpPr>
        <p:spPr>
          <a:xfrm>
            <a:off x="581025" y="581025"/>
            <a:ext cx="11581447" cy="5619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6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3. Object Manipulation</a:t>
            </a:r>
            <a:endParaRPr/>
          </a:p>
        </p:txBody>
      </p:sp>
      <p:sp>
        <p:nvSpPr>
          <p:cNvPr id="312" name="Google Shape;312;p27"/>
          <p:cNvSpPr/>
          <p:nvPr/>
        </p:nvSpPr>
        <p:spPr>
          <a:xfrm>
            <a:off x="6980100" y="1424500"/>
            <a:ext cx="4650000" cy="46194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rgbClr val="569CD6"/>
                </a:solidFill>
                <a:latin typeface="Fira Code"/>
                <a:ea typeface="Fira Code"/>
                <a:cs typeface="Fira Code"/>
                <a:sym typeface="Fira Code"/>
              </a:rPr>
              <a:t>import</a:t>
            </a:r>
            <a:r>
              <a:rPr lang="en-US" sz="1100">
                <a:solidFill>
                  <a:srgbClr val="D4D4D4"/>
                </a:solidFill>
                <a:latin typeface="Fira Code"/>
                <a:ea typeface="Fira Code"/>
                <a:cs typeface="Fira Code"/>
                <a:sym typeface="Fira Code"/>
              </a:rPr>
              <a:t> rhinoscriptsyntax </a:t>
            </a:r>
            <a:r>
              <a:rPr lang="en-US" sz="1100">
                <a:solidFill>
                  <a:srgbClr val="569CD6"/>
                </a:solidFill>
                <a:latin typeface="Fira Code"/>
                <a:ea typeface="Fira Code"/>
                <a:cs typeface="Fira Code"/>
                <a:sym typeface="Fira Code"/>
              </a:rPr>
              <a:t>as</a:t>
            </a:r>
            <a:r>
              <a:rPr lang="en-US" sz="1100">
                <a:solidFill>
                  <a:srgbClr val="D4D4D4"/>
                </a:solidFill>
                <a:latin typeface="Fira Code"/>
                <a:ea typeface="Fira Code"/>
                <a:cs typeface="Fira Code"/>
                <a:sym typeface="Fira Code"/>
              </a:rPr>
              <a:t> rs</a:t>
            </a:r>
            <a:endParaRPr sz="1100">
              <a:solidFill>
                <a:srgbClr val="D4D4D4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rgbClr val="D4D4D4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rgbClr val="9CDCFE"/>
                </a:solidFill>
                <a:latin typeface="Fira Code"/>
                <a:ea typeface="Fira Code"/>
                <a:cs typeface="Fira Code"/>
                <a:sym typeface="Fira Code"/>
              </a:rPr>
              <a:t>obj</a:t>
            </a:r>
            <a:r>
              <a:rPr lang="en-US" sz="1100">
                <a:solidFill>
                  <a:srgbClr val="D4D4D4"/>
                </a:solidFill>
                <a:latin typeface="Fira Code"/>
                <a:ea typeface="Fira Code"/>
                <a:cs typeface="Fira Code"/>
                <a:sym typeface="Fira Code"/>
              </a:rPr>
              <a:t> = </a:t>
            </a:r>
            <a:r>
              <a:rPr lang="en-US" sz="1100">
                <a:solidFill>
                  <a:srgbClr val="DCDCAA"/>
                </a:solidFill>
                <a:latin typeface="Fira Code"/>
                <a:ea typeface="Fira Code"/>
                <a:cs typeface="Fira Code"/>
                <a:sym typeface="Fira Code"/>
              </a:rPr>
              <a:t>rs.GetObject</a:t>
            </a:r>
            <a:r>
              <a:rPr lang="en-US" sz="1100">
                <a:solidFill>
                  <a:srgbClr val="D4D4D4"/>
                </a:solidFill>
                <a:latin typeface="Fira Code"/>
                <a:ea typeface="Fira Code"/>
                <a:cs typeface="Fira Code"/>
                <a:sym typeface="Fira Code"/>
              </a:rPr>
              <a:t>(</a:t>
            </a:r>
            <a:r>
              <a:rPr lang="en-US" sz="1100">
                <a:solidFill>
                  <a:srgbClr val="CE9178"/>
                </a:solidFill>
                <a:latin typeface="Fira Code"/>
                <a:ea typeface="Fira Code"/>
                <a:cs typeface="Fira Code"/>
                <a:sym typeface="Fira Code"/>
              </a:rPr>
              <a:t>"Select object to tower"</a:t>
            </a:r>
            <a:r>
              <a:rPr lang="en-US" sz="1100">
                <a:solidFill>
                  <a:srgbClr val="D4D4D4"/>
                </a:solidFill>
                <a:latin typeface="Fira Code"/>
                <a:ea typeface="Fira Code"/>
                <a:cs typeface="Fira Code"/>
                <a:sym typeface="Fira Code"/>
              </a:rPr>
              <a:t>)</a:t>
            </a:r>
            <a:endParaRPr sz="1100">
              <a:solidFill>
                <a:srgbClr val="D4D4D4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rgbClr val="D4D4D4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rgbClr val="569CD6"/>
                </a:solidFill>
                <a:latin typeface="Fira Code"/>
                <a:ea typeface="Fira Code"/>
                <a:cs typeface="Fira Code"/>
                <a:sym typeface="Fira Code"/>
              </a:rPr>
              <a:t>if</a:t>
            </a:r>
            <a:r>
              <a:rPr lang="en-US" sz="1100">
                <a:solidFill>
                  <a:srgbClr val="D4D4D4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100">
                <a:solidFill>
                  <a:srgbClr val="9CDCFE"/>
                </a:solidFill>
                <a:latin typeface="Fira Code"/>
                <a:ea typeface="Fira Code"/>
                <a:cs typeface="Fira Code"/>
                <a:sym typeface="Fira Code"/>
              </a:rPr>
              <a:t>obj</a:t>
            </a:r>
            <a:r>
              <a:rPr lang="en-US" sz="1100">
                <a:solidFill>
                  <a:srgbClr val="D4D4D4"/>
                </a:solidFill>
                <a:latin typeface="Fira Code"/>
                <a:ea typeface="Fira Code"/>
                <a:cs typeface="Fira Code"/>
                <a:sym typeface="Fira Code"/>
              </a:rPr>
              <a:t>:</a:t>
            </a:r>
            <a:endParaRPr sz="1100">
              <a:solidFill>
                <a:srgbClr val="D4D4D4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rgbClr val="D4D4D4"/>
                </a:solidFill>
                <a:latin typeface="Fira Code"/>
                <a:ea typeface="Fira Code"/>
                <a:cs typeface="Fira Code"/>
                <a:sym typeface="Fira Code"/>
              </a:rPr>
              <a:t>    </a:t>
            </a:r>
            <a:r>
              <a:rPr lang="en-US" sz="1100">
                <a:solidFill>
                  <a:srgbClr val="6A9955"/>
                </a:solidFill>
                <a:latin typeface="Fira Code"/>
                <a:ea typeface="Fira Code"/>
                <a:cs typeface="Fira Code"/>
                <a:sym typeface="Fira Code"/>
              </a:rPr>
              <a:t># Prompt: Copy, Move, Rotate 10 times</a:t>
            </a:r>
            <a:endParaRPr sz="1100">
              <a:solidFill>
                <a:srgbClr val="D4D4D4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rgbClr val="D4D4D4"/>
                </a:solidFill>
                <a:latin typeface="Fira Code"/>
                <a:ea typeface="Fira Code"/>
                <a:cs typeface="Fira Code"/>
                <a:sym typeface="Fira Code"/>
              </a:rPr>
              <a:t>    </a:t>
            </a:r>
            <a:r>
              <a:rPr lang="en-US" sz="1100">
                <a:solidFill>
                  <a:srgbClr val="569CD6"/>
                </a:solidFill>
                <a:latin typeface="Fira Code"/>
                <a:ea typeface="Fira Code"/>
                <a:cs typeface="Fira Code"/>
                <a:sym typeface="Fira Code"/>
              </a:rPr>
              <a:t>for</a:t>
            </a:r>
            <a:r>
              <a:rPr lang="en-US" sz="1100">
                <a:solidFill>
                  <a:srgbClr val="D4D4D4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100">
                <a:solidFill>
                  <a:srgbClr val="9CDCFE"/>
                </a:solidFill>
                <a:latin typeface="Fira Code"/>
                <a:ea typeface="Fira Code"/>
                <a:cs typeface="Fira Code"/>
                <a:sym typeface="Fira Code"/>
              </a:rPr>
              <a:t>i</a:t>
            </a:r>
            <a:r>
              <a:rPr lang="en-US" sz="1100">
                <a:solidFill>
                  <a:srgbClr val="D4D4D4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100">
                <a:solidFill>
                  <a:srgbClr val="569CD6"/>
                </a:solidFill>
                <a:latin typeface="Fira Code"/>
                <a:ea typeface="Fira Code"/>
                <a:cs typeface="Fira Code"/>
                <a:sym typeface="Fira Code"/>
              </a:rPr>
              <a:t>in</a:t>
            </a:r>
            <a:r>
              <a:rPr lang="en-US" sz="1100">
                <a:solidFill>
                  <a:srgbClr val="D4D4D4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100">
                <a:solidFill>
                  <a:srgbClr val="DCDCAA"/>
                </a:solidFill>
                <a:latin typeface="Fira Code"/>
                <a:ea typeface="Fira Code"/>
                <a:cs typeface="Fira Code"/>
                <a:sym typeface="Fira Code"/>
              </a:rPr>
              <a:t>range</a:t>
            </a:r>
            <a:r>
              <a:rPr lang="en-US" sz="1100">
                <a:solidFill>
                  <a:srgbClr val="D4D4D4"/>
                </a:solidFill>
                <a:latin typeface="Fira Code"/>
                <a:ea typeface="Fira Code"/>
                <a:cs typeface="Fira Code"/>
                <a:sym typeface="Fira Code"/>
              </a:rPr>
              <a:t>(</a:t>
            </a:r>
            <a:r>
              <a:rPr lang="en-US" sz="1100">
                <a:solidFill>
                  <a:srgbClr val="B5CEA8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r>
              <a:rPr lang="en-US" sz="1100">
                <a:solidFill>
                  <a:srgbClr val="D4D4D4"/>
                </a:solidFill>
                <a:latin typeface="Fira Code"/>
                <a:ea typeface="Fira Code"/>
                <a:cs typeface="Fira Code"/>
                <a:sym typeface="Fira Code"/>
              </a:rPr>
              <a:t>, </a:t>
            </a:r>
            <a:r>
              <a:rPr lang="en-US" sz="1100">
                <a:solidFill>
                  <a:srgbClr val="B5CEA8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r>
              <a:rPr lang="en-US" sz="1100">
                <a:solidFill>
                  <a:srgbClr val="D4D4D4"/>
                </a:solidFill>
                <a:latin typeface="Fira Code"/>
                <a:ea typeface="Fira Code"/>
                <a:cs typeface="Fira Code"/>
                <a:sym typeface="Fira Code"/>
              </a:rPr>
              <a:t>):</a:t>
            </a:r>
            <a:endParaRPr sz="1100">
              <a:solidFill>
                <a:srgbClr val="D4D4D4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rgbClr val="D4D4D4"/>
                </a:solidFill>
                <a:latin typeface="Fira Code"/>
                <a:ea typeface="Fira Code"/>
                <a:cs typeface="Fira Code"/>
                <a:sym typeface="Fira Code"/>
              </a:rPr>
              <a:t>        </a:t>
            </a:r>
            <a:r>
              <a:rPr lang="en-US" sz="1100">
                <a:solidFill>
                  <a:srgbClr val="9CDCFE"/>
                </a:solidFill>
                <a:latin typeface="Fira Code"/>
                <a:ea typeface="Fira Code"/>
                <a:cs typeface="Fira Code"/>
                <a:sym typeface="Fira Code"/>
              </a:rPr>
              <a:t>new_obj</a:t>
            </a:r>
            <a:r>
              <a:rPr lang="en-US" sz="1100">
                <a:solidFill>
                  <a:srgbClr val="D4D4D4"/>
                </a:solidFill>
                <a:latin typeface="Fira Code"/>
                <a:ea typeface="Fira Code"/>
                <a:cs typeface="Fira Code"/>
                <a:sym typeface="Fira Code"/>
              </a:rPr>
              <a:t> = </a:t>
            </a:r>
            <a:r>
              <a:rPr lang="en-US" sz="1100">
                <a:solidFill>
                  <a:srgbClr val="DCDCAA"/>
                </a:solidFill>
                <a:latin typeface="Fira Code"/>
                <a:ea typeface="Fira Code"/>
                <a:cs typeface="Fira Code"/>
                <a:sym typeface="Fira Code"/>
              </a:rPr>
              <a:t>rs.CopyObject</a:t>
            </a:r>
            <a:r>
              <a:rPr lang="en-US" sz="1100">
                <a:solidFill>
                  <a:srgbClr val="D4D4D4"/>
                </a:solidFill>
                <a:latin typeface="Fira Code"/>
                <a:ea typeface="Fira Code"/>
                <a:cs typeface="Fira Code"/>
                <a:sym typeface="Fira Code"/>
              </a:rPr>
              <a:t>(</a:t>
            </a:r>
            <a:r>
              <a:rPr lang="en-US" sz="1100">
                <a:solidFill>
                  <a:srgbClr val="9CDCFE"/>
                </a:solidFill>
                <a:latin typeface="Fira Code"/>
                <a:ea typeface="Fira Code"/>
                <a:cs typeface="Fira Code"/>
                <a:sym typeface="Fira Code"/>
              </a:rPr>
              <a:t>obj</a:t>
            </a:r>
            <a:r>
              <a:rPr lang="en-US" sz="1100">
                <a:solidFill>
                  <a:srgbClr val="D4D4D4"/>
                </a:solidFill>
                <a:latin typeface="Fira Code"/>
                <a:ea typeface="Fira Code"/>
                <a:cs typeface="Fira Code"/>
                <a:sym typeface="Fira Code"/>
              </a:rPr>
              <a:t>)</a:t>
            </a:r>
            <a:endParaRPr sz="1100">
              <a:solidFill>
                <a:srgbClr val="D4D4D4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rgbClr val="D4D4D4"/>
                </a:solidFill>
                <a:latin typeface="Fira Code"/>
                <a:ea typeface="Fira Code"/>
                <a:cs typeface="Fira Code"/>
                <a:sym typeface="Fira Code"/>
              </a:rPr>
              <a:t>        </a:t>
            </a:r>
            <a:endParaRPr sz="1100">
              <a:solidFill>
                <a:srgbClr val="D4D4D4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rgbClr val="D4D4D4"/>
                </a:solidFill>
                <a:latin typeface="Fira Code"/>
                <a:ea typeface="Fira Code"/>
                <a:cs typeface="Fira Code"/>
                <a:sym typeface="Fira Code"/>
              </a:rPr>
              <a:t>        </a:t>
            </a:r>
            <a:r>
              <a:rPr lang="en-US" sz="1100">
                <a:solidFill>
                  <a:srgbClr val="6A9955"/>
                </a:solidFill>
                <a:latin typeface="Fira Code"/>
                <a:ea typeface="Fira Code"/>
                <a:cs typeface="Fira Code"/>
                <a:sym typeface="Fira Code"/>
              </a:rPr>
              <a:t># Move up (z) and rotate</a:t>
            </a:r>
            <a:endParaRPr sz="1100">
              <a:solidFill>
                <a:srgbClr val="D4D4D4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rgbClr val="D4D4D4"/>
                </a:solidFill>
                <a:latin typeface="Fira Code"/>
                <a:ea typeface="Fira Code"/>
                <a:cs typeface="Fira Code"/>
                <a:sym typeface="Fira Code"/>
              </a:rPr>
              <a:t>        </a:t>
            </a:r>
            <a:r>
              <a:rPr lang="en-US" sz="1100">
                <a:solidFill>
                  <a:srgbClr val="9CDCFE"/>
                </a:solidFill>
                <a:latin typeface="Fira Code"/>
                <a:ea typeface="Fira Code"/>
                <a:cs typeface="Fira Code"/>
                <a:sym typeface="Fira Code"/>
              </a:rPr>
              <a:t>move_vec</a:t>
            </a:r>
            <a:r>
              <a:rPr lang="en-US" sz="1100">
                <a:solidFill>
                  <a:srgbClr val="D4D4D4"/>
                </a:solidFill>
                <a:latin typeface="Fira Code"/>
                <a:ea typeface="Fira Code"/>
                <a:cs typeface="Fira Code"/>
                <a:sym typeface="Fira Code"/>
              </a:rPr>
              <a:t> = [</a:t>
            </a:r>
            <a:r>
              <a:rPr lang="en-US" sz="1100">
                <a:solidFill>
                  <a:srgbClr val="B5CEA8"/>
                </a:solidFill>
                <a:latin typeface="Fira Code"/>
                <a:ea typeface="Fira Code"/>
                <a:cs typeface="Fira Code"/>
                <a:sym typeface="Fira Code"/>
              </a:rPr>
              <a:t>0</a:t>
            </a:r>
            <a:r>
              <a:rPr lang="en-US" sz="1100">
                <a:solidFill>
                  <a:srgbClr val="D4D4D4"/>
                </a:solidFill>
                <a:latin typeface="Fira Code"/>
                <a:ea typeface="Fira Code"/>
                <a:cs typeface="Fira Code"/>
                <a:sym typeface="Fira Code"/>
              </a:rPr>
              <a:t>, </a:t>
            </a:r>
            <a:r>
              <a:rPr lang="en-US" sz="1100">
                <a:solidFill>
                  <a:srgbClr val="B5CEA8"/>
                </a:solidFill>
                <a:latin typeface="Fira Code"/>
                <a:ea typeface="Fira Code"/>
                <a:cs typeface="Fira Code"/>
                <a:sym typeface="Fira Code"/>
              </a:rPr>
              <a:t>0</a:t>
            </a:r>
            <a:r>
              <a:rPr lang="en-US" sz="1100">
                <a:solidFill>
                  <a:srgbClr val="D4D4D4"/>
                </a:solidFill>
                <a:latin typeface="Fira Code"/>
                <a:ea typeface="Fira Code"/>
                <a:cs typeface="Fira Code"/>
                <a:sym typeface="Fira Code"/>
              </a:rPr>
              <a:t>, </a:t>
            </a:r>
            <a:r>
              <a:rPr lang="en-US" sz="1100">
                <a:solidFill>
                  <a:srgbClr val="9CDCFE"/>
                </a:solidFill>
                <a:latin typeface="Fira Code"/>
                <a:ea typeface="Fira Code"/>
                <a:cs typeface="Fira Code"/>
                <a:sym typeface="Fira Code"/>
              </a:rPr>
              <a:t>i</a:t>
            </a:r>
            <a:r>
              <a:rPr lang="en-US" sz="1100">
                <a:solidFill>
                  <a:srgbClr val="D4D4D4"/>
                </a:solidFill>
                <a:latin typeface="Fira Code"/>
                <a:ea typeface="Fira Code"/>
                <a:cs typeface="Fira Code"/>
                <a:sym typeface="Fira Code"/>
              </a:rPr>
              <a:t> * </a:t>
            </a:r>
            <a:r>
              <a:rPr lang="en-US" sz="1100">
                <a:solidFill>
                  <a:srgbClr val="B5CEA8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r>
              <a:rPr lang="en-US" sz="1100">
                <a:solidFill>
                  <a:srgbClr val="D4D4D4"/>
                </a:solidFill>
                <a:latin typeface="Fira Code"/>
                <a:ea typeface="Fira Code"/>
                <a:cs typeface="Fira Code"/>
                <a:sym typeface="Fira Code"/>
              </a:rPr>
              <a:t>]</a:t>
            </a:r>
            <a:endParaRPr sz="1100">
              <a:solidFill>
                <a:srgbClr val="D4D4D4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rgbClr val="D4D4D4"/>
                </a:solidFill>
                <a:latin typeface="Fira Code"/>
                <a:ea typeface="Fira Code"/>
                <a:cs typeface="Fira Code"/>
                <a:sym typeface="Fira Code"/>
              </a:rPr>
              <a:t>        </a:t>
            </a:r>
            <a:r>
              <a:rPr lang="en-US" sz="1100">
                <a:solidFill>
                  <a:srgbClr val="DCDCAA"/>
                </a:solidFill>
                <a:latin typeface="Fira Code"/>
                <a:ea typeface="Fira Code"/>
                <a:cs typeface="Fira Code"/>
                <a:sym typeface="Fira Code"/>
              </a:rPr>
              <a:t>rs.MoveObject</a:t>
            </a:r>
            <a:r>
              <a:rPr lang="en-US" sz="1100">
                <a:solidFill>
                  <a:srgbClr val="D4D4D4"/>
                </a:solidFill>
                <a:latin typeface="Fira Code"/>
                <a:ea typeface="Fira Code"/>
                <a:cs typeface="Fira Code"/>
                <a:sym typeface="Fira Code"/>
              </a:rPr>
              <a:t>(</a:t>
            </a:r>
            <a:r>
              <a:rPr lang="en-US" sz="1100">
                <a:solidFill>
                  <a:srgbClr val="9CDCFE"/>
                </a:solidFill>
                <a:latin typeface="Fira Code"/>
                <a:ea typeface="Fira Code"/>
                <a:cs typeface="Fira Code"/>
                <a:sym typeface="Fira Code"/>
              </a:rPr>
              <a:t>new_obj</a:t>
            </a:r>
            <a:r>
              <a:rPr lang="en-US" sz="1100">
                <a:solidFill>
                  <a:srgbClr val="D4D4D4"/>
                </a:solidFill>
                <a:latin typeface="Fira Code"/>
                <a:ea typeface="Fira Code"/>
                <a:cs typeface="Fira Code"/>
                <a:sym typeface="Fira Code"/>
              </a:rPr>
              <a:t>, </a:t>
            </a:r>
            <a:r>
              <a:rPr lang="en-US" sz="1100">
                <a:solidFill>
                  <a:srgbClr val="9CDCFE"/>
                </a:solidFill>
                <a:latin typeface="Fira Code"/>
                <a:ea typeface="Fira Code"/>
                <a:cs typeface="Fira Code"/>
                <a:sym typeface="Fira Code"/>
              </a:rPr>
              <a:t>move_vec</a:t>
            </a:r>
            <a:r>
              <a:rPr lang="en-US" sz="1100">
                <a:solidFill>
                  <a:srgbClr val="D4D4D4"/>
                </a:solidFill>
                <a:latin typeface="Fira Code"/>
                <a:ea typeface="Fira Code"/>
                <a:cs typeface="Fira Code"/>
                <a:sym typeface="Fira Code"/>
              </a:rPr>
              <a:t>)</a:t>
            </a:r>
            <a:endParaRPr sz="1100">
              <a:solidFill>
                <a:srgbClr val="D4D4D4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190500" marR="1905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rgbClr val="D4D4D4"/>
                </a:solidFill>
                <a:latin typeface="Fira Code"/>
                <a:ea typeface="Fira Code"/>
                <a:cs typeface="Fira Code"/>
                <a:sym typeface="Fira Code"/>
              </a:rPr>
              <a:t>        </a:t>
            </a:r>
            <a:r>
              <a:rPr lang="en-US" sz="1100">
                <a:solidFill>
                  <a:srgbClr val="DCDCAA"/>
                </a:solidFill>
                <a:latin typeface="Fira Code"/>
                <a:ea typeface="Fira Code"/>
                <a:cs typeface="Fira Code"/>
                <a:sym typeface="Fira Code"/>
              </a:rPr>
              <a:t>rs.RotateObject</a:t>
            </a:r>
            <a:r>
              <a:rPr lang="en-US" sz="1100">
                <a:solidFill>
                  <a:srgbClr val="D4D4D4"/>
                </a:solidFill>
                <a:latin typeface="Fira Code"/>
                <a:ea typeface="Fira Code"/>
                <a:cs typeface="Fira Code"/>
                <a:sym typeface="Fira Code"/>
              </a:rPr>
              <a:t>(</a:t>
            </a:r>
            <a:r>
              <a:rPr lang="en-US" sz="1100">
                <a:solidFill>
                  <a:srgbClr val="9CDCFE"/>
                </a:solidFill>
                <a:latin typeface="Fira Code"/>
                <a:ea typeface="Fira Code"/>
                <a:cs typeface="Fira Code"/>
                <a:sym typeface="Fira Code"/>
              </a:rPr>
              <a:t>new_obj</a:t>
            </a:r>
            <a:r>
              <a:rPr lang="en-US" sz="1100">
                <a:solidFill>
                  <a:srgbClr val="D4D4D4"/>
                </a:solidFill>
                <a:latin typeface="Fira Code"/>
                <a:ea typeface="Fira Code"/>
                <a:cs typeface="Fira Code"/>
                <a:sym typeface="Fira Code"/>
              </a:rPr>
              <a:t>, [</a:t>
            </a:r>
            <a:r>
              <a:rPr lang="en-US" sz="1100">
                <a:solidFill>
                  <a:srgbClr val="B5CEA8"/>
                </a:solidFill>
                <a:latin typeface="Fira Code"/>
                <a:ea typeface="Fira Code"/>
                <a:cs typeface="Fira Code"/>
                <a:sym typeface="Fira Code"/>
              </a:rPr>
              <a:t>0</a:t>
            </a:r>
            <a:r>
              <a:rPr lang="en-US" sz="1100">
                <a:solidFill>
                  <a:srgbClr val="D4D4D4"/>
                </a:solidFill>
                <a:latin typeface="Fira Code"/>
                <a:ea typeface="Fira Code"/>
                <a:cs typeface="Fira Code"/>
                <a:sym typeface="Fira Code"/>
              </a:rPr>
              <a:t>,</a:t>
            </a:r>
            <a:r>
              <a:rPr lang="en-US" sz="1100">
                <a:solidFill>
                  <a:srgbClr val="B5CEA8"/>
                </a:solidFill>
                <a:latin typeface="Fira Code"/>
                <a:ea typeface="Fira Code"/>
                <a:cs typeface="Fira Code"/>
                <a:sym typeface="Fira Code"/>
              </a:rPr>
              <a:t>0</a:t>
            </a:r>
            <a:r>
              <a:rPr lang="en-US" sz="1100">
                <a:solidFill>
                  <a:srgbClr val="D4D4D4"/>
                </a:solidFill>
                <a:latin typeface="Fira Code"/>
                <a:ea typeface="Fira Code"/>
                <a:cs typeface="Fira Code"/>
                <a:sym typeface="Fira Code"/>
              </a:rPr>
              <a:t>,</a:t>
            </a:r>
            <a:r>
              <a:rPr lang="en-US" sz="1100">
                <a:solidFill>
                  <a:srgbClr val="B5CEA8"/>
                </a:solidFill>
                <a:latin typeface="Fira Code"/>
                <a:ea typeface="Fira Code"/>
                <a:cs typeface="Fira Code"/>
                <a:sym typeface="Fira Code"/>
              </a:rPr>
              <a:t>0</a:t>
            </a:r>
            <a:r>
              <a:rPr lang="en-US" sz="1100">
                <a:solidFill>
                  <a:srgbClr val="D4D4D4"/>
                </a:solidFill>
                <a:latin typeface="Fira Code"/>
                <a:ea typeface="Fira Code"/>
                <a:cs typeface="Fira Code"/>
                <a:sym typeface="Fira Code"/>
              </a:rPr>
              <a:t>], </a:t>
            </a:r>
            <a:r>
              <a:rPr lang="en-US" sz="1100">
                <a:solidFill>
                  <a:srgbClr val="9CDCFE"/>
                </a:solidFill>
                <a:latin typeface="Fira Code"/>
                <a:ea typeface="Fira Code"/>
                <a:cs typeface="Fira Code"/>
                <a:sym typeface="Fira Code"/>
              </a:rPr>
              <a:t>i</a:t>
            </a:r>
            <a:r>
              <a:rPr lang="en-US" sz="1100">
                <a:solidFill>
                  <a:srgbClr val="D4D4D4"/>
                </a:solidFill>
                <a:latin typeface="Fira Code"/>
                <a:ea typeface="Fira Code"/>
                <a:cs typeface="Fira Code"/>
                <a:sym typeface="Fira Code"/>
              </a:rPr>
              <a:t> * </a:t>
            </a:r>
            <a:r>
              <a:rPr lang="en-US" sz="1100">
                <a:solidFill>
                  <a:srgbClr val="B5CEA8"/>
                </a:solidFill>
                <a:latin typeface="Fira Code"/>
                <a:ea typeface="Fira Code"/>
                <a:cs typeface="Fira Code"/>
                <a:sym typeface="Fira Code"/>
              </a:rPr>
              <a:t>15</a:t>
            </a:r>
            <a:r>
              <a:rPr lang="en-US" sz="1100">
                <a:solidFill>
                  <a:srgbClr val="D4D4D4"/>
                </a:solidFill>
                <a:latin typeface="Fira Code"/>
                <a:ea typeface="Fira Code"/>
                <a:cs typeface="Fira Code"/>
                <a:sym typeface="Fira Code"/>
              </a:rPr>
              <a:t>)</a:t>
            </a:r>
            <a:endParaRPr sz="1100">
              <a:solidFill>
                <a:srgbClr val="D4D4D4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rgbClr val="569CD6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190500" marR="1905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rgbClr val="D4D4D4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lt1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lt1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317" name="Google Shape;317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318" name="Google Shape;318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86500" y="1428750"/>
            <a:ext cx="5324475" cy="3810000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28"/>
          <p:cNvSpPr txBox="1"/>
          <p:nvPr/>
        </p:nvSpPr>
        <p:spPr>
          <a:xfrm>
            <a:off x="581025" y="1619250"/>
            <a:ext cx="5324475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Control the metadata: Name, Color, and Layer.</a:t>
            </a:r>
            <a:endParaRPr/>
          </a:p>
        </p:txBody>
      </p:sp>
      <p:pic>
        <p:nvPicPr>
          <p:cNvPr descr="image.png" id="320" name="Google Shape;320;p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86500" y="1428750"/>
            <a:ext cx="5324475" cy="3810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28"/>
          <p:cNvSpPr txBox="1"/>
          <p:nvPr/>
        </p:nvSpPr>
        <p:spPr>
          <a:xfrm>
            <a:off x="581025" y="581025"/>
            <a:ext cx="11581447" cy="5619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6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4. Object Attributes</a:t>
            </a:r>
            <a:endParaRPr/>
          </a:p>
        </p:txBody>
      </p:sp>
      <p:sp>
        <p:nvSpPr>
          <p:cNvPr id="322" name="Google Shape;322;p28"/>
          <p:cNvSpPr txBox="1"/>
          <p:nvPr/>
        </p:nvSpPr>
        <p:spPr>
          <a:xfrm>
            <a:off x="768025" y="2499750"/>
            <a:ext cx="4496100" cy="1710600"/>
          </a:xfrm>
          <a:prstGeom prst="rect">
            <a:avLst/>
          </a:prstGeom>
          <a:solidFill>
            <a:srgbClr val="CBD5E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90500" marR="190500" rtl="0" algn="l">
              <a:lnSpc>
                <a:spcPct val="115000"/>
              </a:lnSpc>
              <a:spcBef>
                <a:spcPts val="1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050">
                <a:solidFill>
                  <a:srgbClr val="F97316"/>
                </a:solidFill>
                <a:highlight>
                  <a:srgbClr val="F8FAFC"/>
                </a:highlight>
                <a:latin typeface="Inter"/>
                <a:ea typeface="Inter"/>
                <a:cs typeface="Inter"/>
                <a:sym typeface="Inter"/>
              </a:rPr>
              <a:t>Vibe Prompt</a:t>
            </a:r>
            <a:endParaRPr b="1" sz="1050">
              <a:solidFill>
                <a:srgbClr val="F97316"/>
              </a:solidFill>
              <a:highlight>
                <a:srgbClr val="F8FAFC"/>
              </a:highlight>
              <a:latin typeface="Inter"/>
              <a:ea typeface="Inter"/>
              <a:cs typeface="Inter"/>
              <a:sym typeface="Inter"/>
            </a:endParaRPr>
          </a:p>
          <a:p>
            <a:pPr indent="0" lvl="0" marL="190500" marR="190500" rtl="0" algn="l">
              <a:lnSpc>
                <a:spcPct val="115000"/>
              </a:lnSpc>
              <a:spcBef>
                <a:spcPts val="1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50">
                <a:solidFill>
                  <a:srgbClr val="0F172A"/>
                </a:solidFill>
                <a:highlight>
                  <a:srgbClr val="F8FAFC"/>
                </a:highlight>
                <a:latin typeface="Fira Code"/>
                <a:ea typeface="Fira Code"/>
                <a:cs typeface="Fira Code"/>
                <a:sym typeface="Fira Code"/>
              </a:rPr>
              <a:t>"Rename the selected object to </a:t>
            </a:r>
            <a:r>
              <a:rPr b="1" lang="en-US" sz="1350">
                <a:solidFill>
                  <a:srgbClr val="0F172A"/>
                </a:solidFill>
                <a:highlight>
                  <a:srgbClr val="F8FAFC"/>
                </a:highlight>
                <a:latin typeface="Fira Code"/>
                <a:ea typeface="Fira Code"/>
                <a:cs typeface="Fira Code"/>
                <a:sym typeface="Fira Code"/>
              </a:rPr>
              <a:t>'MySpecialObject'</a:t>
            </a:r>
            <a:r>
              <a:rPr lang="en-US" sz="1350">
                <a:solidFill>
                  <a:srgbClr val="0F172A"/>
                </a:solidFill>
                <a:highlight>
                  <a:srgbClr val="F8FAFC"/>
                </a:highlight>
                <a:latin typeface="Fira Code"/>
                <a:ea typeface="Fira Code"/>
                <a:cs typeface="Fira Code"/>
                <a:sym typeface="Fira Code"/>
              </a:rPr>
              <a:t> and change its display color to </a:t>
            </a:r>
            <a:r>
              <a:rPr b="1" lang="en-US" sz="1350">
                <a:solidFill>
                  <a:srgbClr val="0F172A"/>
                </a:solidFill>
                <a:highlight>
                  <a:srgbClr val="F8FAFC"/>
                </a:highlight>
                <a:latin typeface="Fira Code"/>
                <a:ea typeface="Fira Code"/>
                <a:cs typeface="Fira Code"/>
                <a:sym typeface="Fira Code"/>
              </a:rPr>
              <a:t>Electric Blue</a:t>
            </a:r>
            <a:r>
              <a:rPr lang="en-US" sz="1350">
                <a:solidFill>
                  <a:srgbClr val="0F172A"/>
                </a:solidFill>
                <a:highlight>
                  <a:srgbClr val="F8FAFC"/>
                </a:highlight>
                <a:latin typeface="Fira Code"/>
                <a:ea typeface="Fira Code"/>
                <a:cs typeface="Fira Code"/>
                <a:sym typeface="Fira Code"/>
              </a:rPr>
              <a:t>."</a:t>
            </a:r>
            <a:endParaRPr sz="1350">
              <a:solidFill>
                <a:srgbClr val="0F172A"/>
              </a:solidFill>
              <a:highlight>
                <a:srgbClr val="F8FAFC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rgbClr val="334155"/>
              </a:solidFill>
              <a:highlight>
                <a:srgbClr val="FFFFFF"/>
              </a:highlight>
              <a:latin typeface="Inter"/>
              <a:ea typeface="Inter"/>
              <a:cs typeface="Inter"/>
              <a:sym typeface="Inter"/>
            </a:endParaRPr>
          </a:p>
          <a:p>
            <a:pPr indent="0" lvl="0" marL="571500" marR="571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34155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327" name="Google Shape;327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328" name="Google Shape;328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1025" y="1428750"/>
            <a:ext cx="5324475" cy="4848225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29"/>
          <p:cNvSpPr txBox="1"/>
          <p:nvPr/>
        </p:nvSpPr>
        <p:spPr>
          <a:xfrm>
            <a:off x="876300" y="1724025"/>
            <a:ext cx="4970621" cy="2762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3B82F6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Core Functions</a:t>
            </a:r>
            <a:endParaRPr/>
          </a:p>
        </p:txBody>
      </p:sp>
      <p:sp>
        <p:nvSpPr>
          <p:cNvPr id="330" name="Google Shape;330;p29"/>
          <p:cNvSpPr/>
          <p:nvPr/>
        </p:nvSpPr>
        <p:spPr>
          <a:xfrm>
            <a:off x="876300" y="2143125"/>
            <a:ext cx="4733925" cy="415230"/>
          </a:xfrm>
          <a:prstGeom prst="roundRect">
            <a:avLst>
              <a:gd fmla="val 9175" name="adj"/>
            </a:avLst>
          </a:prstGeom>
          <a:solidFill>
            <a:srgbClr val="FFFFFF"/>
          </a:solidFill>
          <a:ln cap="flat" cmpd="sng" w="9525">
            <a:solidFill>
              <a:srgbClr val="E2E8F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1" name="Google Shape;331;p29"/>
          <p:cNvSpPr txBox="1"/>
          <p:nvPr/>
        </p:nvSpPr>
        <p:spPr>
          <a:xfrm>
            <a:off x="990600" y="2219325"/>
            <a:ext cx="4505325" cy="26283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D946EF"/>
                </a:solidFill>
                <a:latin typeface="Fira Code"/>
                <a:ea typeface="Fira Code"/>
                <a:cs typeface="Fira Code"/>
                <a:sym typeface="Fira Code"/>
              </a:rPr>
              <a:t>𝑓 </a:t>
            </a:r>
            <a:r>
              <a:rPr b="0" i="0" lang="en-US" sz="1200" u="none" cap="none" strike="noStrike">
                <a:solidFill>
                  <a:srgbClr val="334155"/>
                </a:solidFill>
                <a:latin typeface="Fira Code"/>
                <a:ea typeface="Fira Code"/>
                <a:cs typeface="Fira Code"/>
                <a:sym typeface="Fira Code"/>
              </a:rPr>
              <a:t>rs.ObjectLayer()</a:t>
            </a:r>
            <a:endParaRPr/>
          </a:p>
        </p:txBody>
      </p:sp>
      <p:sp>
        <p:nvSpPr>
          <p:cNvPr id="332" name="Google Shape;332;p29"/>
          <p:cNvSpPr/>
          <p:nvPr/>
        </p:nvSpPr>
        <p:spPr>
          <a:xfrm>
            <a:off x="876300" y="2653605"/>
            <a:ext cx="4733925" cy="415230"/>
          </a:xfrm>
          <a:prstGeom prst="roundRect">
            <a:avLst>
              <a:gd fmla="val 9175" name="adj"/>
            </a:avLst>
          </a:prstGeom>
          <a:solidFill>
            <a:srgbClr val="FFFFFF"/>
          </a:solidFill>
          <a:ln cap="flat" cmpd="sng" w="9525">
            <a:solidFill>
              <a:srgbClr val="E2E8F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3" name="Google Shape;333;p29"/>
          <p:cNvSpPr txBox="1"/>
          <p:nvPr/>
        </p:nvSpPr>
        <p:spPr>
          <a:xfrm>
            <a:off x="990600" y="2729805"/>
            <a:ext cx="4505325" cy="26283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D946EF"/>
                </a:solidFill>
                <a:latin typeface="Fira Code"/>
                <a:ea typeface="Fira Code"/>
                <a:cs typeface="Fira Code"/>
                <a:sym typeface="Fira Code"/>
              </a:rPr>
              <a:t>𝑓 </a:t>
            </a:r>
            <a:r>
              <a:rPr b="0" i="0" lang="en-US" sz="1200" u="none" cap="none" strike="noStrike">
                <a:solidFill>
                  <a:srgbClr val="334155"/>
                </a:solidFill>
                <a:latin typeface="Fira Code"/>
                <a:ea typeface="Fira Code"/>
                <a:cs typeface="Fira Code"/>
                <a:sym typeface="Fira Code"/>
              </a:rPr>
              <a:t>rs.ObjectColor()</a:t>
            </a:r>
            <a:endParaRPr/>
          </a:p>
        </p:txBody>
      </p:sp>
      <p:sp>
        <p:nvSpPr>
          <p:cNvPr id="334" name="Google Shape;334;p29"/>
          <p:cNvSpPr/>
          <p:nvPr/>
        </p:nvSpPr>
        <p:spPr>
          <a:xfrm>
            <a:off x="876300" y="3164085"/>
            <a:ext cx="4733925" cy="415230"/>
          </a:xfrm>
          <a:prstGeom prst="roundRect">
            <a:avLst>
              <a:gd fmla="val 9175" name="adj"/>
            </a:avLst>
          </a:prstGeom>
          <a:solidFill>
            <a:srgbClr val="FFFFFF"/>
          </a:solidFill>
          <a:ln cap="flat" cmpd="sng" w="9525">
            <a:solidFill>
              <a:srgbClr val="E2E8F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5" name="Google Shape;335;p29"/>
          <p:cNvSpPr txBox="1"/>
          <p:nvPr/>
        </p:nvSpPr>
        <p:spPr>
          <a:xfrm>
            <a:off x="990600" y="3240285"/>
            <a:ext cx="4505325" cy="26283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D946EF"/>
                </a:solidFill>
                <a:latin typeface="Fira Code"/>
                <a:ea typeface="Fira Code"/>
                <a:cs typeface="Fira Code"/>
                <a:sym typeface="Fira Code"/>
              </a:rPr>
              <a:t>𝑓 </a:t>
            </a:r>
            <a:r>
              <a:rPr b="0" i="0" lang="en-US" sz="1200" u="none" cap="none" strike="noStrike">
                <a:solidFill>
                  <a:srgbClr val="334155"/>
                </a:solidFill>
                <a:latin typeface="Fira Code"/>
                <a:ea typeface="Fira Code"/>
                <a:cs typeface="Fira Code"/>
                <a:sym typeface="Fira Code"/>
              </a:rPr>
              <a:t>rs.ObjectName()</a:t>
            </a:r>
            <a:endParaRPr/>
          </a:p>
        </p:txBody>
      </p:sp>
      <p:sp>
        <p:nvSpPr>
          <p:cNvPr id="336" name="Google Shape;336;p29"/>
          <p:cNvSpPr/>
          <p:nvPr/>
        </p:nvSpPr>
        <p:spPr>
          <a:xfrm>
            <a:off x="876300" y="3674566"/>
            <a:ext cx="4733925" cy="415230"/>
          </a:xfrm>
          <a:prstGeom prst="roundRect">
            <a:avLst>
              <a:gd fmla="val 9175" name="adj"/>
            </a:avLst>
          </a:prstGeom>
          <a:solidFill>
            <a:srgbClr val="FFFFFF"/>
          </a:solidFill>
          <a:ln cap="flat" cmpd="sng" w="9525">
            <a:solidFill>
              <a:srgbClr val="E2E8F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7" name="Google Shape;337;p29"/>
          <p:cNvSpPr txBox="1"/>
          <p:nvPr/>
        </p:nvSpPr>
        <p:spPr>
          <a:xfrm>
            <a:off x="990600" y="3750766"/>
            <a:ext cx="4505325" cy="26283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D946EF"/>
                </a:solidFill>
                <a:latin typeface="Fira Code"/>
                <a:ea typeface="Fira Code"/>
                <a:cs typeface="Fira Code"/>
                <a:sym typeface="Fira Code"/>
              </a:rPr>
              <a:t>𝑓 </a:t>
            </a:r>
            <a:r>
              <a:rPr b="0" i="0" lang="en-US" sz="1200" u="none" cap="none" strike="noStrike">
                <a:solidFill>
                  <a:srgbClr val="334155"/>
                </a:solidFill>
                <a:latin typeface="Fira Code"/>
                <a:ea typeface="Fira Code"/>
                <a:cs typeface="Fira Code"/>
                <a:sym typeface="Fira Code"/>
              </a:rPr>
              <a:t>rs.IsObjectHidden()</a:t>
            </a:r>
            <a:endParaRPr/>
          </a:p>
        </p:txBody>
      </p:sp>
      <p:sp>
        <p:nvSpPr>
          <p:cNvPr id="338" name="Google Shape;338;p29"/>
          <p:cNvSpPr/>
          <p:nvPr/>
        </p:nvSpPr>
        <p:spPr>
          <a:xfrm>
            <a:off x="876300" y="4185046"/>
            <a:ext cx="4733925" cy="415230"/>
          </a:xfrm>
          <a:prstGeom prst="roundRect">
            <a:avLst>
              <a:gd fmla="val 9175" name="adj"/>
            </a:avLst>
          </a:prstGeom>
          <a:solidFill>
            <a:srgbClr val="FFFFFF"/>
          </a:solidFill>
          <a:ln cap="flat" cmpd="sng" w="9525">
            <a:solidFill>
              <a:srgbClr val="E2E8F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9" name="Google Shape;339;p29"/>
          <p:cNvSpPr txBox="1"/>
          <p:nvPr/>
        </p:nvSpPr>
        <p:spPr>
          <a:xfrm>
            <a:off x="990600" y="4261246"/>
            <a:ext cx="4505325" cy="26283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D946EF"/>
                </a:solidFill>
                <a:latin typeface="Fira Code"/>
                <a:ea typeface="Fira Code"/>
                <a:cs typeface="Fira Code"/>
                <a:sym typeface="Fira Code"/>
              </a:rPr>
              <a:t>𝑓 </a:t>
            </a:r>
            <a:r>
              <a:rPr b="0" i="0" lang="en-US" sz="1200" u="none" cap="none" strike="noStrike">
                <a:solidFill>
                  <a:srgbClr val="334155"/>
                </a:solidFill>
                <a:latin typeface="Fira Code"/>
                <a:ea typeface="Fira Code"/>
                <a:cs typeface="Fira Code"/>
                <a:sym typeface="Fira Code"/>
              </a:rPr>
              <a:t>rs.ObjectMaterialIndex()</a:t>
            </a:r>
            <a:endParaRPr/>
          </a:p>
        </p:txBody>
      </p:sp>
      <p:sp>
        <p:nvSpPr>
          <p:cNvPr id="340" name="Google Shape;340;p29"/>
          <p:cNvSpPr/>
          <p:nvPr/>
        </p:nvSpPr>
        <p:spPr>
          <a:xfrm>
            <a:off x="876300" y="4695527"/>
            <a:ext cx="4733925" cy="415230"/>
          </a:xfrm>
          <a:prstGeom prst="roundRect">
            <a:avLst>
              <a:gd fmla="val 9175" name="adj"/>
            </a:avLst>
          </a:prstGeom>
          <a:solidFill>
            <a:srgbClr val="FFFFFF"/>
          </a:solidFill>
          <a:ln cap="flat" cmpd="sng" w="9525">
            <a:solidFill>
              <a:srgbClr val="E2E8F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1" name="Google Shape;341;p29"/>
          <p:cNvSpPr txBox="1"/>
          <p:nvPr/>
        </p:nvSpPr>
        <p:spPr>
          <a:xfrm>
            <a:off x="990600" y="4771727"/>
            <a:ext cx="4505325" cy="26283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D946EF"/>
                </a:solidFill>
                <a:latin typeface="Fira Code"/>
                <a:ea typeface="Fira Code"/>
                <a:cs typeface="Fira Code"/>
                <a:sym typeface="Fira Code"/>
              </a:rPr>
              <a:t>𝑓 </a:t>
            </a:r>
            <a:r>
              <a:rPr b="0" i="0" lang="en-US" sz="1200" u="none" cap="none" strike="noStrike">
                <a:solidFill>
                  <a:srgbClr val="334155"/>
                </a:solidFill>
                <a:latin typeface="Fira Code"/>
                <a:ea typeface="Fira Code"/>
                <a:cs typeface="Fira Code"/>
                <a:sym typeface="Fira Code"/>
              </a:rPr>
              <a:t>rs.MatchObjectAttributes()</a:t>
            </a:r>
            <a:endParaRPr/>
          </a:p>
        </p:txBody>
      </p:sp>
      <p:sp>
        <p:nvSpPr>
          <p:cNvPr id="342" name="Google Shape;342;p29"/>
          <p:cNvSpPr/>
          <p:nvPr/>
        </p:nvSpPr>
        <p:spPr>
          <a:xfrm>
            <a:off x="876300" y="2548830"/>
            <a:ext cx="4733925" cy="95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3" name="Google Shape;343;p29"/>
          <p:cNvSpPr/>
          <p:nvPr/>
        </p:nvSpPr>
        <p:spPr>
          <a:xfrm>
            <a:off x="876300" y="3059310"/>
            <a:ext cx="4733925" cy="95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4" name="Google Shape;344;p29"/>
          <p:cNvSpPr/>
          <p:nvPr/>
        </p:nvSpPr>
        <p:spPr>
          <a:xfrm>
            <a:off x="876300" y="3569791"/>
            <a:ext cx="4733925" cy="95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5" name="Google Shape;345;p29"/>
          <p:cNvSpPr/>
          <p:nvPr/>
        </p:nvSpPr>
        <p:spPr>
          <a:xfrm>
            <a:off x="876300" y="4080271"/>
            <a:ext cx="4733925" cy="95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6" name="Google Shape;346;p29"/>
          <p:cNvSpPr/>
          <p:nvPr/>
        </p:nvSpPr>
        <p:spPr>
          <a:xfrm>
            <a:off x="876300" y="4590752"/>
            <a:ext cx="4733925" cy="95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7" name="Google Shape;347;p29"/>
          <p:cNvSpPr/>
          <p:nvPr/>
        </p:nvSpPr>
        <p:spPr>
          <a:xfrm>
            <a:off x="876300" y="5101232"/>
            <a:ext cx="4733925" cy="95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8" name="Google Shape;348;p29"/>
          <p:cNvSpPr txBox="1"/>
          <p:nvPr/>
        </p:nvSpPr>
        <p:spPr>
          <a:xfrm>
            <a:off x="581025" y="581025"/>
            <a:ext cx="11581447" cy="5619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6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4. Object Attributes</a:t>
            </a:r>
            <a:endParaRPr/>
          </a:p>
        </p:txBody>
      </p:sp>
      <p:sp>
        <p:nvSpPr>
          <p:cNvPr id="349" name="Google Shape;349;p29"/>
          <p:cNvSpPr/>
          <p:nvPr/>
        </p:nvSpPr>
        <p:spPr>
          <a:xfrm>
            <a:off x="6980100" y="1424500"/>
            <a:ext cx="4650000" cy="46194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rgbClr val="569CD6"/>
                </a:solidFill>
                <a:latin typeface="Fira Code"/>
                <a:ea typeface="Fira Code"/>
                <a:cs typeface="Fira Code"/>
                <a:sym typeface="Fira Code"/>
              </a:rPr>
              <a:t>import</a:t>
            </a:r>
            <a:r>
              <a:rPr lang="en-US" sz="1100">
                <a:solidFill>
                  <a:srgbClr val="D4D4D4"/>
                </a:solidFill>
                <a:latin typeface="Fira Code"/>
                <a:ea typeface="Fira Code"/>
                <a:cs typeface="Fira Code"/>
                <a:sym typeface="Fira Code"/>
              </a:rPr>
              <a:t> rhinoscriptsyntax </a:t>
            </a:r>
            <a:r>
              <a:rPr lang="en-US" sz="1100">
                <a:solidFill>
                  <a:srgbClr val="569CD6"/>
                </a:solidFill>
                <a:latin typeface="Fira Code"/>
                <a:ea typeface="Fira Code"/>
                <a:cs typeface="Fira Code"/>
                <a:sym typeface="Fira Code"/>
              </a:rPr>
              <a:t>as</a:t>
            </a:r>
            <a:r>
              <a:rPr lang="en-US" sz="1100">
                <a:solidFill>
                  <a:srgbClr val="D4D4D4"/>
                </a:solidFill>
                <a:latin typeface="Fira Code"/>
                <a:ea typeface="Fira Code"/>
                <a:cs typeface="Fira Code"/>
                <a:sym typeface="Fira Code"/>
              </a:rPr>
              <a:t> rs</a:t>
            </a:r>
            <a:endParaRPr sz="1100">
              <a:solidFill>
                <a:srgbClr val="D4D4D4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rgbClr val="569CD6"/>
                </a:solidFill>
                <a:latin typeface="Fira Code"/>
                <a:ea typeface="Fira Code"/>
                <a:cs typeface="Fira Code"/>
                <a:sym typeface="Fira Code"/>
              </a:rPr>
              <a:t>import</a:t>
            </a:r>
            <a:r>
              <a:rPr lang="en-US" sz="1100">
                <a:solidFill>
                  <a:srgbClr val="D4D4D4"/>
                </a:solidFill>
                <a:latin typeface="Fira Code"/>
                <a:ea typeface="Fira Code"/>
                <a:cs typeface="Fira Code"/>
                <a:sym typeface="Fira Code"/>
              </a:rPr>
              <a:t> System.Drawing.Color</a:t>
            </a:r>
            <a:endParaRPr sz="1100">
              <a:solidFill>
                <a:srgbClr val="D4D4D4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rgbClr val="D4D4D4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rgbClr val="9CDCFE"/>
                </a:solidFill>
                <a:latin typeface="Fira Code"/>
                <a:ea typeface="Fira Code"/>
                <a:cs typeface="Fira Code"/>
                <a:sym typeface="Fira Code"/>
              </a:rPr>
              <a:t>obj</a:t>
            </a:r>
            <a:r>
              <a:rPr lang="en-US" sz="1100">
                <a:solidFill>
                  <a:srgbClr val="D4D4D4"/>
                </a:solidFill>
                <a:latin typeface="Fira Code"/>
                <a:ea typeface="Fira Code"/>
                <a:cs typeface="Fira Code"/>
                <a:sym typeface="Fira Code"/>
              </a:rPr>
              <a:t> = </a:t>
            </a:r>
            <a:r>
              <a:rPr lang="en-US" sz="1100">
                <a:solidFill>
                  <a:srgbClr val="DCDCAA"/>
                </a:solidFill>
                <a:latin typeface="Fira Code"/>
                <a:ea typeface="Fira Code"/>
                <a:cs typeface="Fira Code"/>
                <a:sym typeface="Fira Code"/>
              </a:rPr>
              <a:t>rs.GetObject</a:t>
            </a:r>
            <a:r>
              <a:rPr lang="en-US" sz="1100">
                <a:solidFill>
                  <a:srgbClr val="D4D4D4"/>
                </a:solidFill>
                <a:latin typeface="Fira Code"/>
                <a:ea typeface="Fira Code"/>
                <a:cs typeface="Fira Code"/>
                <a:sym typeface="Fira Code"/>
              </a:rPr>
              <a:t>(</a:t>
            </a:r>
            <a:r>
              <a:rPr lang="en-US" sz="1100">
                <a:solidFill>
                  <a:srgbClr val="CE9178"/>
                </a:solidFill>
                <a:latin typeface="Fira Code"/>
                <a:ea typeface="Fira Code"/>
                <a:cs typeface="Fira Code"/>
                <a:sym typeface="Fira Code"/>
              </a:rPr>
              <a:t>"Pick an object to paint"</a:t>
            </a:r>
            <a:r>
              <a:rPr lang="en-US" sz="1100">
                <a:solidFill>
                  <a:srgbClr val="D4D4D4"/>
                </a:solidFill>
                <a:latin typeface="Fira Code"/>
                <a:ea typeface="Fira Code"/>
                <a:cs typeface="Fira Code"/>
                <a:sym typeface="Fira Code"/>
              </a:rPr>
              <a:t>)</a:t>
            </a:r>
            <a:endParaRPr sz="1100">
              <a:solidFill>
                <a:srgbClr val="D4D4D4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rgbClr val="D4D4D4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rgbClr val="569CD6"/>
                </a:solidFill>
                <a:latin typeface="Fira Code"/>
                <a:ea typeface="Fira Code"/>
                <a:cs typeface="Fira Code"/>
                <a:sym typeface="Fira Code"/>
              </a:rPr>
              <a:t>if</a:t>
            </a:r>
            <a:r>
              <a:rPr lang="en-US" sz="1100">
                <a:solidFill>
                  <a:srgbClr val="D4D4D4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100">
                <a:solidFill>
                  <a:srgbClr val="9CDCFE"/>
                </a:solidFill>
                <a:latin typeface="Fira Code"/>
                <a:ea typeface="Fira Code"/>
                <a:cs typeface="Fira Code"/>
                <a:sym typeface="Fira Code"/>
              </a:rPr>
              <a:t>obj</a:t>
            </a:r>
            <a:r>
              <a:rPr lang="en-US" sz="1100">
                <a:solidFill>
                  <a:srgbClr val="D4D4D4"/>
                </a:solidFill>
                <a:latin typeface="Fira Code"/>
                <a:ea typeface="Fira Code"/>
                <a:cs typeface="Fira Code"/>
                <a:sym typeface="Fira Code"/>
              </a:rPr>
              <a:t>:</a:t>
            </a:r>
            <a:endParaRPr sz="1100">
              <a:solidFill>
                <a:srgbClr val="D4D4D4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rgbClr val="D4D4D4"/>
                </a:solidFill>
                <a:latin typeface="Fira Code"/>
                <a:ea typeface="Fira Code"/>
                <a:cs typeface="Fira Code"/>
                <a:sym typeface="Fira Code"/>
              </a:rPr>
              <a:t>    </a:t>
            </a:r>
            <a:r>
              <a:rPr lang="en-US" sz="1100">
                <a:solidFill>
                  <a:srgbClr val="6A9955"/>
                </a:solidFill>
                <a:latin typeface="Fira Code"/>
                <a:ea typeface="Fira Code"/>
                <a:cs typeface="Fira Code"/>
                <a:sym typeface="Fira Code"/>
              </a:rPr>
              <a:t># Prompt: Change name</a:t>
            </a:r>
            <a:endParaRPr sz="1100">
              <a:solidFill>
                <a:srgbClr val="D4D4D4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rgbClr val="D4D4D4"/>
                </a:solidFill>
                <a:latin typeface="Fira Code"/>
                <a:ea typeface="Fira Code"/>
                <a:cs typeface="Fira Code"/>
                <a:sym typeface="Fira Code"/>
              </a:rPr>
              <a:t>    </a:t>
            </a:r>
            <a:r>
              <a:rPr lang="en-US" sz="1100">
                <a:solidFill>
                  <a:srgbClr val="DCDCAA"/>
                </a:solidFill>
                <a:latin typeface="Fira Code"/>
                <a:ea typeface="Fira Code"/>
                <a:cs typeface="Fira Code"/>
                <a:sym typeface="Fira Code"/>
              </a:rPr>
              <a:t>rs.ObjectName</a:t>
            </a:r>
            <a:r>
              <a:rPr lang="en-US" sz="1100">
                <a:solidFill>
                  <a:srgbClr val="D4D4D4"/>
                </a:solidFill>
                <a:latin typeface="Fira Code"/>
                <a:ea typeface="Fira Code"/>
                <a:cs typeface="Fira Code"/>
                <a:sym typeface="Fira Code"/>
              </a:rPr>
              <a:t>(</a:t>
            </a:r>
            <a:r>
              <a:rPr lang="en-US" sz="1100">
                <a:solidFill>
                  <a:srgbClr val="9CDCFE"/>
                </a:solidFill>
                <a:latin typeface="Fira Code"/>
                <a:ea typeface="Fira Code"/>
                <a:cs typeface="Fira Code"/>
                <a:sym typeface="Fira Code"/>
              </a:rPr>
              <a:t>obj</a:t>
            </a:r>
            <a:r>
              <a:rPr lang="en-US" sz="1100">
                <a:solidFill>
                  <a:srgbClr val="D4D4D4"/>
                </a:solidFill>
                <a:latin typeface="Fira Code"/>
                <a:ea typeface="Fira Code"/>
                <a:cs typeface="Fira Code"/>
                <a:sym typeface="Fira Code"/>
              </a:rPr>
              <a:t>, </a:t>
            </a:r>
            <a:r>
              <a:rPr lang="en-US" sz="1100">
                <a:solidFill>
                  <a:srgbClr val="CE9178"/>
                </a:solidFill>
                <a:latin typeface="Fira Code"/>
                <a:ea typeface="Fira Code"/>
                <a:cs typeface="Fira Code"/>
                <a:sym typeface="Fira Code"/>
              </a:rPr>
              <a:t>"MySpecialObject"</a:t>
            </a:r>
            <a:r>
              <a:rPr lang="en-US" sz="1100">
                <a:solidFill>
                  <a:srgbClr val="D4D4D4"/>
                </a:solidFill>
                <a:latin typeface="Fira Code"/>
                <a:ea typeface="Fira Code"/>
                <a:cs typeface="Fira Code"/>
                <a:sym typeface="Fira Code"/>
              </a:rPr>
              <a:t>)</a:t>
            </a:r>
            <a:endParaRPr sz="1100">
              <a:solidFill>
                <a:srgbClr val="D4D4D4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rgbClr val="D4D4D4"/>
                </a:solidFill>
                <a:latin typeface="Fira Code"/>
                <a:ea typeface="Fira Code"/>
                <a:cs typeface="Fira Code"/>
                <a:sym typeface="Fira Code"/>
              </a:rPr>
              <a:t>    </a:t>
            </a:r>
            <a:endParaRPr sz="1100">
              <a:solidFill>
                <a:srgbClr val="D4D4D4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rgbClr val="D4D4D4"/>
                </a:solidFill>
                <a:latin typeface="Fira Code"/>
                <a:ea typeface="Fira Code"/>
                <a:cs typeface="Fira Code"/>
                <a:sym typeface="Fira Code"/>
              </a:rPr>
              <a:t>    </a:t>
            </a:r>
            <a:r>
              <a:rPr lang="en-US" sz="1100">
                <a:solidFill>
                  <a:srgbClr val="6A9955"/>
                </a:solidFill>
                <a:latin typeface="Fira Code"/>
                <a:ea typeface="Fira Code"/>
                <a:cs typeface="Fira Code"/>
                <a:sym typeface="Fira Code"/>
              </a:rPr>
              <a:t># Prompt: Change color to Electric Blue</a:t>
            </a:r>
            <a:endParaRPr sz="1100">
              <a:solidFill>
                <a:srgbClr val="D4D4D4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rgbClr val="D4D4D4"/>
                </a:solidFill>
                <a:latin typeface="Fira Code"/>
                <a:ea typeface="Fira Code"/>
                <a:cs typeface="Fira Code"/>
                <a:sym typeface="Fira Code"/>
              </a:rPr>
              <a:t>    </a:t>
            </a:r>
            <a:r>
              <a:rPr lang="en-US" sz="1100">
                <a:solidFill>
                  <a:srgbClr val="9CDCFE"/>
                </a:solidFill>
                <a:latin typeface="Fira Code"/>
                <a:ea typeface="Fira Code"/>
                <a:cs typeface="Fira Code"/>
                <a:sym typeface="Fira Code"/>
              </a:rPr>
              <a:t>color</a:t>
            </a:r>
            <a:r>
              <a:rPr lang="en-US" sz="1100">
                <a:solidFill>
                  <a:srgbClr val="D4D4D4"/>
                </a:solidFill>
                <a:latin typeface="Fira Code"/>
                <a:ea typeface="Fira Code"/>
                <a:cs typeface="Fira Code"/>
                <a:sym typeface="Fira Code"/>
              </a:rPr>
              <a:t> = </a:t>
            </a:r>
            <a:r>
              <a:rPr lang="en-US" sz="1100">
                <a:solidFill>
                  <a:srgbClr val="DCDCAA"/>
                </a:solidFill>
                <a:latin typeface="Fira Code"/>
                <a:ea typeface="Fira Code"/>
                <a:cs typeface="Fira Code"/>
                <a:sym typeface="Fira Code"/>
              </a:rPr>
              <a:t>System.Drawing.Color.FromArgb</a:t>
            </a:r>
            <a:r>
              <a:rPr lang="en-US" sz="1100">
                <a:solidFill>
                  <a:srgbClr val="D4D4D4"/>
                </a:solidFill>
                <a:latin typeface="Fira Code"/>
                <a:ea typeface="Fira Code"/>
                <a:cs typeface="Fira Code"/>
                <a:sym typeface="Fira Code"/>
              </a:rPr>
              <a:t>(</a:t>
            </a:r>
            <a:r>
              <a:rPr lang="en-US" sz="1100">
                <a:solidFill>
                  <a:srgbClr val="B5CEA8"/>
                </a:solidFill>
                <a:latin typeface="Fira Code"/>
                <a:ea typeface="Fira Code"/>
                <a:cs typeface="Fira Code"/>
                <a:sym typeface="Fira Code"/>
              </a:rPr>
              <a:t>0</a:t>
            </a:r>
            <a:r>
              <a:rPr lang="en-US" sz="1100">
                <a:solidFill>
                  <a:srgbClr val="D4D4D4"/>
                </a:solidFill>
                <a:latin typeface="Fira Code"/>
                <a:ea typeface="Fira Code"/>
                <a:cs typeface="Fira Code"/>
                <a:sym typeface="Fira Code"/>
              </a:rPr>
              <a:t>, </a:t>
            </a:r>
            <a:r>
              <a:rPr lang="en-US" sz="1100">
                <a:solidFill>
                  <a:srgbClr val="B5CEA8"/>
                </a:solidFill>
                <a:latin typeface="Fira Code"/>
                <a:ea typeface="Fira Code"/>
                <a:cs typeface="Fira Code"/>
                <a:sym typeface="Fira Code"/>
              </a:rPr>
              <a:t>120</a:t>
            </a:r>
            <a:r>
              <a:rPr lang="en-US" sz="1100">
                <a:solidFill>
                  <a:srgbClr val="D4D4D4"/>
                </a:solidFill>
                <a:latin typeface="Fira Code"/>
                <a:ea typeface="Fira Code"/>
                <a:cs typeface="Fira Code"/>
                <a:sym typeface="Fira Code"/>
              </a:rPr>
              <a:t>, </a:t>
            </a:r>
            <a:r>
              <a:rPr lang="en-US" sz="1100">
                <a:solidFill>
                  <a:srgbClr val="B5CEA8"/>
                </a:solidFill>
                <a:latin typeface="Fira Code"/>
                <a:ea typeface="Fira Code"/>
                <a:cs typeface="Fira Code"/>
                <a:sym typeface="Fira Code"/>
              </a:rPr>
              <a:t>255</a:t>
            </a:r>
            <a:r>
              <a:rPr lang="en-US" sz="1100">
                <a:solidFill>
                  <a:srgbClr val="D4D4D4"/>
                </a:solidFill>
                <a:latin typeface="Fira Code"/>
                <a:ea typeface="Fira Code"/>
                <a:cs typeface="Fira Code"/>
                <a:sym typeface="Fira Code"/>
              </a:rPr>
              <a:t>)</a:t>
            </a:r>
            <a:endParaRPr sz="1100">
              <a:solidFill>
                <a:srgbClr val="D4D4D4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190500" marR="1905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rgbClr val="D4D4D4"/>
                </a:solidFill>
                <a:latin typeface="Fira Code"/>
                <a:ea typeface="Fira Code"/>
                <a:cs typeface="Fira Code"/>
                <a:sym typeface="Fira Code"/>
              </a:rPr>
              <a:t>    </a:t>
            </a:r>
            <a:r>
              <a:rPr lang="en-US" sz="1100">
                <a:solidFill>
                  <a:srgbClr val="DCDCAA"/>
                </a:solidFill>
                <a:latin typeface="Fira Code"/>
                <a:ea typeface="Fira Code"/>
                <a:cs typeface="Fira Code"/>
                <a:sym typeface="Fira Code"/>
              </a:rPr>
              <a:t>rs.ObjectColor</a:t>
            </a:r>
            <a:r>
              <a:rPr lang="en-US" sz="1100">
                <a:solidFill>
                  <a:srgbClr val="D4D4D4"/>
                </a:solidFill>
                <a:latin typeface="Fira Code"/>
                <a:ea typeface="Fira Code"/>
                <a:cs typeface="Fira Code"/>
                <a:sym typeface="Fira Code"/>
              </a:rPr>
              <a:t>(</a:t>
            </a:r>
            <a:r>
              <a:rPr lang="en-US" sz="1100">
                <a:solidFill>
                  <a:srgbClr val="9CDCFE"/>
                </a:solidFill>
                <a:latin typeface="Fira Code"/>
                <a:ea typeface="Fira Code"/>
                <a:cs typeface="Fira Code"/>
                <a:sym typeface="Fira Code"/>
              </a:rPr>
              <a:t>obj</a:t>
            </a:r>
            <a:r>
              <a:rPr lang="en-US" sz="1100">
                <a:solidFill>
                  <a:srgbClr val="D4D4D4"/>
                </a:solidFill>
                <a:latin typeface="Fira Code"/>
                <a:ea typeface="Fira Code"/>
                <a:cs typeface="Fira Code"/>
                <a:sym typeface="Fira Code"/>
              </a:rPr>
              <a:t>, </a:t>
            </a:r>
            <a:r>
              <a:rPr lang="en-US" sz="1100">
                <a:solidFill>
                  <a:srgbClr val="9CDCFE"/>
                </a:solidFill>
                <a:latin typeface="Fira Code"/>
                <a:ea typeface="Fira Code"/>
                <a:cs typeface="Fira Code"/>
                <a:sym typeface="Fira Code"/>
              </a:rPr>
              <a:t>color</a:t>
            </a:r>
            <a:r>
              <a:rPr lang="en-US" sz="1100">
                <a:solidFill>
                  <a:srgbClr val="D4D4D4"/>
                </a:solidFill>
                <a:latin typeface="Fira Code"/>
                <a:ea typeface="Fira Code"/>
                <a:cs typeface="Fira Code"/>
                <a:sym typeface="Fira Code"/>
              </a:rPr>
              <a:t>)</a:t>
            </a:r>
            <a:endParaRPr sz="1100">
              <a:solidFill>
                <a:srgbClr val="D4D4D4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rgbClr val="569CD6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190500" marR="1905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rgbClr val="D4D4D4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lt1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lt1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354" name="Google Shape;354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30"/>
          <p:cNvSpPr txBox="1"/>
          <p:nvPr/>
        </p:nvSpPr>
        <p:spPr>
          <a:xfrm>
            <a:off x="581025" y="1905000"/>
            <a:ext cx="5190648" cy="5619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6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5. Analysis</a:t>
            </a:r>
            <a:endParaRPr/>
          </a:p>
        </p:txBody>
      </p:sp>
      <p:sp>
        <p:nvSpPr>
          <p:cNvPr id="356" name="Google Shape;356;p30"/>
          <p:cNvSpPr txBox="1"/>
          <p:nvPr/>
        </p:nvSpPr>
        <p:spPr>
          <a:xfrm>
            <a:off x="581025" y="2943225"/>
            <a:ext cx="4943475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Ask geometry for data to drive design decisions.</a:t>
            </a:r>
            <a:endParaRPr/>
          </a:p>
        </p:txBody>
      </p:sp>
      <p:pic>
        <p:nvPicPr>
          <p:cNvPr descr="image.png" id="357" name="Google Shape;357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96000" y="9525"/>
            <a:ext cx="6086475" cy="6838950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p30"/>
          <p:cNvSpPr txBox="1"/>
          <p:nvPr/>
        </p:nvSpPr>
        <p:spPr>
          <a:xfrm>
            <a:off x="581025" y="3654775"/>
            <a:ext cx="4496100" cy="1372200"/>
          </a:xfrm>
          <a:prstGeom prst="rect">
            <a:avLst/>
          </a:prstGeom>
          <a:solidFill>
            <a:srgbClr val="CBD5E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050">
                <a:solidFill>
                  <a:srgbClr val="F97316"/>
                </a:solidFill>
                <a:latin typeface="Inter"/>
                <a:ea typeface="Inter"/>
                <a:cs typeface="Inter"/>
                <a:sym typeface="Inter"/>
              </a:rPr>
              <a:t>Vibe Prompt</a:t>
            </a:r>
            <a:endParaRPr b="1" sz="1050">
              <a:solidFill>
                <a:srgbClr val="F97316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571500" marR="5715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rgbClr val="0F172A"/>
                </a:solidFill>
                <a:highlight>
                  <a:srgbClr val="F8FAFC"/>
                </a:highlight>
                <a:latin typeface="Fira Code"/>
                <a:ea typeface="Fira Code"/>
                <a:cs typeface="Fira Code"/>
                <a:sym typeface="Fira Code"/>
              </a:rPr>
              <a:t>"Analyze the selected curve and print its </a:t>
            </a:r>
            <a:r>
              <a:rPr b="1" lang="en-US" sz="1350">
                <a:solidFill>
                  <a:srgbClr val="0F172A"/>
                </a:solidFill>
                <a:latin typeface="Fira Code"/>
                <a:ea typeface="Fira Code"/>
                <a:cs typeface="Fira Code"/>
                <a:sym typeface="Fira Code"/>
              </a:rPr>
              <a:t>total length</a:t>
            </a:r>
            <a:r>
              <a:rPr lang="en-US" sz="1350">
                <a:solidFill>
                  <a:srgbClr val="0F172A"/>
                </a:solidFill>
                <a:highlight>
                  <a:srgbClr val="F8FAFC"/>
                </a:highlight>
                <a:latin typeface="Fira Code"/>
                <a:ea typeface="Fira Code"/>
                <a:cs typeface="Fira Code"/>
                <a:sym typeface="Fira Code"/>
              </a:rPr>
              <a:t> and whether it forms a </a:t>
            </a:r>
            <a:r>
              <a:rPr b="1" lang="en-US" sz="1350">
                <a:solidFill>
                  <a:srgbClr val="0F172A"/>
                </a:solidFill>
                <a:latin typeface="Fira Code"/>
                <a:ea typeface="Fira Code"/>
                <a:cs typeface="Fira Code"/>
                <a:sym typeface="Fira Code"/>
              </a:rPr>
              <a:t>closed loop</a:t>
            </a:r>
            <a:r>
              <a:rPr lang="en-US" sz="1350">
                <a:solidFill>
                  <a:srgbClr val="0F172A"/>
                </a:solidFill>
                <a:highlight>
                  <a:srgbClr val="F8FAFC"/>
                </a:highlight>
                <a:latin typeface="Fira Code"/>
                <a:ea typeface="Fira Code"/>
                <a:cs typeface="Fira Code"/>
                <a:sym typeface="Fira Code"/>
              </a:rPr>
              <a:t>."</a:t>
            </a:r>
            <a:endParaRPr b="1" sz="1050">
              <a:solidFill>
                <a:srgbClr val="F97316"/>
              </a:solidFill>
              <a:highlight>
                <a:srgbClr val="F8FAFC"/>
              </a:highlight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363" name="Google Shape;363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364" name="Google Shape;364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1025" y="1428750"/>
            <a:ext cx="5324475" cy="48482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365" name="Google Shape;365;p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86500" y="1428750"/>
            <a:ext cx="532447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31"/>
          <p:cNvSpPr txBox="1"/>
          <p:nvPr/>
        </p:nvSpPr>
        <p:spPr>
          <a:xfrm>
            <a:off x="876300" y="1724025"/>
            <a:ext cx="4970621" cy="2762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3B82F6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Core Functions</a:t>
            </a:r>
            <a:endParaRPr/>
          </a:p>
        </p:txBody>
      </p:sp>
      <p:sp>
        <p:nvSpPr>
          <p:cNvPr id="367" name="Google Shape;367;p31"/>
          <p:cNvSpPr/>
          <p:nvPr/>
        </p:nvSpPr>
        <p:spPr>
          <a:xfrm>
            <a:off x="876300" y="2143125"/>
            <a:ext cx="4733925" cy="415230"/>
          </a:xfrm>
          <a:prstGeom prst="roundRect">
            <a:avLst>
              <a:gd fmla="val 9175" name="adj"/>
            </a:avLst>
          </a:prstGeom>
          <a:solidFill>
            <a:srgbClr val="FFFFFF"/>
          </a:solidFill>
          <a:ln cap="flat" cmpd="sng" w="9525">
            <a:solidFill>
              <a:srgbClr val="E2E8F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8" name="Google Shape;368;p31"/>
          <p:cNvSpPr txBox="1"/>
          <p:nvPr/>
        </p:nvSpPr>
        <p:spPr>
          <a:xfrm>
            <a:off x="990600" y="2219325"/>
            <a:ext cx="4505325" cy="26283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D946EF"/>
                </a:solidFill>
                <a:latin typeface="Fira Code"/>
                <a:ea typeface="Fira Code"/>
                <a:cs typeface="Fira Code"/>
                <a:sym typeface="Fira Code"/>
              </a:rPr>
              <a:t>𝑓 </a:t>
            </a:r>
            <a:r>
              <a:rPr b="0" i="0" lang="en-US" sz="1200" u="none" cap="none" strike="noStrike">
                <a:solidFill>
                  <a:srgbClr val="334155"/>
                </a:solidFill>
                <a:latin typeface="Fira Code"/>
                <a:ea typeface="Fira Code"/>
                <a:cs typeface="Fira Code"/>
                <a:sym typeface="Fira Code"/>
              </a:rPr>
              <a:t>rs.CurveLength()</a:t>
            </a:r>
            <a:endParaRPr/>
          </a:p>
        </p:txBody>
      </p:sp>
      <p:sp>
        <p:nvSpPr>
          <p:cNvPr id="369" name="Google Shape;369;p31"/>
          <p:cNvSpPr/>
          <p:nvPr/>
        </p:nvSpPr>
        <p:spPr>
          <a:xfrm>
            <a:off x="876300" y="2653605"/>
            <a:ext cx="4733925" cy="415230"/>
          </a:xfrm>
          <a:prstGeom prst="roundRect">
            <a:avLst>
              <a:gd fmla="val 9175" name="adj"/>
            </a:avLst>
          </a:prstGeom>
          <a:solidFill>
            <a:srgbClr val="FFFFFF"/>
          </a:solidFill>
          <a:ln cap="flat" cmpd="sng" w="9525">
            <a:solidFill>
              <a:srgbClr val="E2E8F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0" name="Google Shape;370;p31"/>
          <p:cNvSpPr txBox="1"/>
          <p:nvPr/>
        </p:nvSpPr>
        <p:spPr>
          <a:xfrm>
            <a:off x="990600" y="2729805"/>
            <a:ext cx="4505325" cy="26283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D946EF"/>
                </a:solidFill>
                <a:latin typeface="Fira Code"/>
                <a:ea typeface="Fira Code"/>
                <a:cs typeface="Fira Code"/>
                <a:sym typeface="Fira Code"/>
              </a:rPr>
              <a:t>𝑓 </a:t>
            </a:r>
            <a:r>
              <a:rPr b="0" i="0" lang="en-US" sz="1200" u="none" cap="none" strike="noStrike">
                <a:solidFill>
                  <a:srgbClr val="334155"/>
                </a:solidFill>
                <a:latin typeface="Fira Code"/>
                <a:ea typeface="Fira Code"/>
                <a:cs typeface="Fira Code"/>
                <a:sym typeface="Fira Code"/>
              </a:rPr>
              <a:t>rs.SurfaceArea()</a:t>
            </a:r>
            <a:endParaRPr/>
          </a:p>
        </p:txBody>
      </p:sp>
      <p:sp>
        <p:nvSpPr>
          <p:cNvPr id="371" name="Google Shape;371;p31"/>
          <p:cNvSpPr/>
          <p:nvPr/>
        </p:nvSpPr>
        <p:spPr>
          <a:xfrm>
            <a:off x="876300" y="3164085"/>
            <a:ext cx="4733925" cy="415230"/>
          </a:xfrm>
          <a:prstGeom prst="roundRect">
            <a:avLst>
              <a:gd fmla="val 9175" name="adj"/>
            </a:avLst>
          </a:prstGeom>
          <a:solidFill>
            <a:srgbClr val="FFFFFF"/>
          </a:solidFill>
          <a:ln cap="flat" cmpd="sng" w="9525">
            <a:solidFill>
              <a:srgbClr val="E2E8F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2" name="Google Shape;372;p31"/>
          <p:cNvSpPr txBox="1"/>
          <p:nvPr/>
        </p:nvSpPr>
        <p:spPr>
          <a:xfrm>
            <a:off x="990600" y="3240285"/>
            <a:ext cx="4505325" cy="26283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D946EF"/>
                </a:solidFill>
                <a:latin typeface="Fira Code"/>
                <a:ea typeface="Fira Code"/>
                <a:cs typeface="Fira Code"/>
                <a:sym typeface="Fira Code"/>
              </a:rPr>
              <a:t>𝑓 </a:t>
            </a:r>
            <a:r>
              <a:rPr b="0" i="0" lang="en-US" sz="1200" u="none" cap="none" strike="noStrike">
                <a:solidFill>
                  <a:srgbClr val="334155"/>
                </a:solidFill>
                <a:latin typeface="Fira Code"/>
                <a:ea typeface="Fira Code"/>
                <a:cs typeface="Fira Code"/>
                <a:sym typeface="Fira Code"/>
              </a:rPr>
              <a:t>rs.Distance()</a:t>
            </a:r>
            <a:endParaRPr/>
          </a:p>
        </p:txBody>
      </p:sp>
      <p:sp>
        <p:nvSpPr>
          <p:cNvPr id="373" name="Google Shape;373;p31"/>
          <p:cNvSpPr/>
          <p:nvPr/>
        </p:nvSpPr>
        <p:spPr>
          <a:xfrm>
            <a:off x="876300" y="3674566"/>
            <a:ext cx="4733925" cy="415230"/>
          </a:xfrm>
          <a:prstGeom prst="roundRect">
            <a:avLst>
              <a:gd fmla="val 9175" name="adj"/>
            </a:avLst>
          </a:prstGeom>
          <a:solidFill>
            <a:srgbClr val="FFFFFF"/>
          </a:solidFill>
          <a:ln cap="flat" cmpd="sng" w="9525">
            <a:solidFill>
              <a:srgbClr val="E2E8F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4" name="Google Shape;374;p31"/>
          <p:cNvSpPr txBox="1"/>
          <p:nvPr/>
        </p:nvSpPr>
        <p:spPr>
          <a:xfrm>
            <a:off x="990600" y="3750766"/>
            <a:ext cx="4505325" cy="26283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D946EF"/>
                </a:solidFill>
                <a:latin typeface="Fira Code"/>
                <a:ea typeface="Fira Code"/>
                <a:cs typeface="Fira Code"/>
                <a:sym typeface="Fira Code"/>
              </a:rPr>
              <a:t>𝑓 </a:t>
            </a:r>
            <a:r>
              <a:rPr b="0" i="0" lang="en-US" sz="1200" u="none" cap="none" strike="noStrike">
                <a:solidFill>
                  <a:srgbClr val="334155"/>
                </a:solidFill>
                <a:latin typeface="Fira Code"/>
                <a:ea typeface="Fira Code"/>
                <a:cs typeface="Fira Code"/>
                <a:sym typeface="Fira Code"/>
              </a:rPr>
              <a:t>rs.CurveClosestPoint()</a:t>
            </a:r>
            <a:endParaRPr/>
          </a:p>
        </p:txBody>
      </p:sp>
      <p:sp>
        <p:nvSpPr>
          <p:cNvPr id="375" name="Google Shape;375;p31"/>
          <p:cNvSpPr/>
          <p:nvPr/>
        </p:nvSpPr>
        <p:spPr>
          <a:xfrm>
            <a:off x="876300" y="4185046"/>
            <a:ext cx="4733925" cy="415230"/>
          </a:xfrm>
          <a:prstGeom prst="roundRect">
            <a:avLst>
              <a:gd fmla="val 9175" name="adj"/>
            </a:avLst>
          </a:prstGeom>
          <a:solidFill>
            <a:srgbClr val="FFFFFF"/>
          </a:solidFill>
          <a:ln cap="flat" cmpd="sng" w="9525">
            <a:solidFill>
              <a:srgbClr val="E2E8F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6" name="Google Shape;376;p31"/>
          <p:cNvSpPr txBox="1"/>
          <p:nvPr/>
        </p:nvSpPr>
        <p:spPr>
          <a:xfrm>
            <a:off x="990600" y="4261246"/>
            <a:ext cx="4505325" cy="26283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D946EF"/>
                </a:solidFill>
                <a:latin typeface="Fira Code"/>
                <a:ea typeface="Fira Code"/>
                <a:cs typeface="Fira Code"/>
                <a:sym typeface="Fira Code"/>
              </a:rPr>
              <a:t>𝑓 </a:t>
            </a:r>
            <a:r>
              <a:rPr b="0" i="0" lang="en-US" sz="1200" u="none" cap="none" strike="noStrike">
                <a:solidFill>
                  <a:srgbClr val="334155"/>
                </a:solidFill>
                <a:latin typeface="Fira Code"/>
                <a:ea typeface="Fira Code"/>
                <a:cs typeface="Fira Code"/>
                <a:sym typeface="Fira Code"/>
              </a:rPr>
              <a:t>rs.IsCurveClosed()</a:t>
            </a:r>
            <a:endParaRPr/>
          </a:p>
        </p:txBody>
      </p:sp>
      <p:sp>
        <p:nvSpPr>
          <p:cNvPr id="377" name="Google Shape;377;p31"/>
          <p:cNvSpPr/>
          <p:nvPr/>
        </p:nvSpPr>
        <p:spPr>
          <a:xfrm>
            <a:off x="876300" y="4695527"/>
            <a:ext cx="4733925" cy="415230"/>
          </a:xfrm>
          <a:prstGeom prst="roundRect">
            <a:avLst>
              <a:gd fmla="val 9175" name="adj"/>
            </a:avLst>
          </a:prstGeom>
          <a:solidFill>
            <a:srgbClr val="FFFFFF"/>
          </a:solidFill>
          <a:ln cap="flat" cmpd="sng" w="9525">
            <a:solidFill>
              <a:srgbClr val="E2E8F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8" name="Google Shape;378;p31"/>
          <p:cNvSpPr txBox="1"/>
          <p:nvPr/>
        </p:nvSpPr>
        <p:spPr>
          <a:xfrm>
            <a:off x="990600" y="4771727"/>
            <a:ext cx="4505325" cy="26283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D946EF"/>
                </a:solidFill>
                <a:latin typeface="Fira Code"/>
                <a:ea typeface="Fira Code"/>
                <a:cs typeface="Fira Code"/>
                <a:sym typeface="Fira Code"/>
              </a:rPr>
              <a:t>𝑓 </a:t>
            </a:r>
            <a:r>
              <a:rPr b="0" i="0" lang="en-US" sz="1200" u="none" cap="none" strike="noStrike">
                <a:solidFill>
                  <a:srgbClr val="334155"/>
                </a:solidFill>
                <a:latin typeface="Fira Code"/>
                <a:ea typeface="Fira Code"/>
                <a:cs typeface="Fira Code"/>
                <a:sym typeface="Fira Code"/>
              </a:rPr>
              <a:t>rs.SurfaceNormalAtUV()</a:t>
            </a:r>
            <a:endParaRPr/>
          </a:p>
        </p:txBody>
      </p:sp>
      <p:sp>
        <p:nvSpPr>
          <p:cNvPr id="379" name="Google Shape;379;p31"/>
          <p:cNvSpPr/>
          <p:nvPr/>
        </p:nvSpPr>
        <p:spPr>
          <a:xfrm>
            <a:off x="876300" y="2548830"/>
            <a:ext cx="4733925" cy="95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0" name="Google Shape;380;p31"/>
          <p:cNvSpPr/>
          <p:nvPr/>
        </p:nvSpPr>
        <p:spPr>
          <a:xfrm>
            <a:off x="876300" y="3059310"/>
            <a:ext cx="4733925" cy="95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1" name="Google Shape;381;p31"/>
          <p:cNvSpPr/>
          <p:nvPr/>
        </p:nvSpPr>
        <p:spPr>
          <a:xfrm>
            <a:off x="876300" y="3569791"/>
            <a:ext cx="4733925" cy="95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2" name="Google Shape;382;p31"/>
          <p:cNvSpPr/>
          <p:nvPr/>
        </p:nvSpPr>
        <p:spPr>
          <a:xfrm>
            <a:off x="876300" y="4080271"/>
            <a:ext cx="4733925" cy="95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3" name="Google Shape;383;p31"/>
          <p:cNvSpPr/>
          <p:nvPr/>
        </p:nvSpPr>
        <p:spPr>
          <a:xfrm>
            <a:off x="876300" y="4590752"/>
            <a:ext cx="4733925" cy="95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4" name="Google Shape;384;p31"/>
          <p:cNvSpPr/>
          <p:nvPr/>
        </p:nvSpPr>
        <p:spPr>
          <a:xfrm>
            <a:off x="876300" y="5101232"/>
            <a:ext cx="4733925" cy="95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5" name="Google Shape;385;p31"/>
          <p:cNvSpPr txBox="1"/>
          <p:nvPr/>
        </p:nvSpPr>
        <p:spPr>
          <a:xfrm>
            <a:off x="581025" y="581025"/>
            <a:ext cx="11581447" cy="5619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6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5. Analysis</a:t>
            </a:r>
            <a:endParaRPr/>
          </a:p>
        </p:txBody>
      </p:sp>
      <p:sp>
        <p:nvSpPr>
          <p:cNvPr id="386" name="Google Shape;386;p31"/>
          <p:cNvSpPr/>
          <p:nvPr/>
        </p:nvSpPr>
        <p:spPr>
          <a:xfrm>
            <a:off x="6286500" y="1762516"/>
            <a:ext cx="5324400" cy="46194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1905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en-US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rhinoscriptsyntax </a:t>
            </a:r>
            <a:r>
              <a:rPr lang="en-US" sz="12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as</a:t>
            </a:r>
            <a:r>
              <a:rPr lang="en-US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rs</a:t>
            </a:r>
            <a:endParaRPr sz="12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1905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1905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crv</a:t>
            </a:r>
            <a:r>
              <a:rPr lang="en-US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US" sz="120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rs.GetObject</a:t>
            </a:r>
            <a:r>
              <a:rPr lang="en-US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2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"Select curve"</a:t>
            </a:r>
            <a:r>
              <a:rPr lang="en-US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120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rs.filter.curve</a:t>
            </a:r>
            <a:r>
              <a:rPr lang="en-US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2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1905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1905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en-US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2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crv</a:t>
            </a:r>
            <a:r>
              <a:rPr lang="en-US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2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1905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120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 Prompt: Measure length</a:t>
            </a:r>
            <a:endParaRPr sz="12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1905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12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length</a:t>
            </a:r>
            <a:r>
              <a:rPr lang="en-US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US" sz="120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rs.CurveLength</a:t>
            </a:r>
            <a:r>
              <a:rPr lang="en-US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2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crv</a:t>
            </a:r>
            <a:r>
              <a:rPr lang="en-US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2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1905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endParaRPr sz="12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1905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120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 Prompt: Check if closed</a:t>
            </a:r>
            <a:endParaRPr sz="12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1905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12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is_closed</a:t>
            </a:r>
            <a:r>
              <a:rPr lang="en-US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US" sz="120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rs.IsCurveClosed</a:t>
            </a:r>
            <a:r>
              <a:rPr lang="en-US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2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crv</a:t>
            </a:r>
            <a:r>
              <a:rPr lang="en-US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2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1905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endParaRPr sz="12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1905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120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-US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2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f"Length: {length:.2f}"</a:t>
            </a:r>
            <a:r>
              <a:rPr lang="en-US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2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1905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120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-US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2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f"Closed Loop: {is_closed}"</a:t>
            </a:r>
            <a:r>
              <a:rPr lang="en-US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2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1905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rgbClr val="D4D4D4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lt1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lt1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 txBox="1"/>
          <p:nvPr/>
        </p:nvSpPr>
        <p:spPr>
          <a:xfrm>
            <a:off x="0" y="0"/>
            <a:ext cx="10160100" cy="26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u="sng">
                <a:solidFill>
                  <a:schemeClr val="hlink"/>
                </a:solidFill>
                <a:latin typeface="Courier New"/>
                <a:ea typeface="Courier New"/>
                <a:cs typeface="Courier New"/>
                <a:sym typeface="Courier New"/>
                <a:hlinkClick r:id="rId3"/>
              </a:rPr>
              <a:t>https://rensselaer.webex.com/meet/sheldd</a:t>
            </a:r>
            <a:r>
              <a:rPr lang="en-US" sz="27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sz="27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391" name="Google Shape;391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392" name="Google Shape;392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86500" y="1428750"/>
            <a:ext cx="5324475" cy="3810000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p32"/>
          <p:cNvSpPr txBox="1"/>
          <p:nvPr/>
        </p:nvSpPr>
        <p:spPr>
          <a:xfrm>
            <a:off x="581025" y="1619250"/>
            <a:ext cx="5324475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Combine shapes to create complex forms.</a:t>
            </a:r>
            <a:endParaRPr/>
          </a:p>
        </p:txBody>
      </p:sp>
      <p:pic>
        <p:nvPicPr>
          <p:cNvPr descr="image.png" id="394" name="Google Shape;394;p3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86500" y="1428750"/>
            <a:ext cx="5324475" cy="3810000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p32"/>
          <p:cNvSpPr txBox="1"/>
          <p:nvPr/>
        </p:nvSpPr>
        <p:spPr>
          <a:xfrm>
            <a:off x="581025" y="581025"/>
            <a:ext cx="11581447" cy="5619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6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6. Topology &amp; Booleans</a:t>
            </a:r>
            <a:endParaRPr/>
          </a:p>
        </p:txBody>
      </p:sp>
      <p:sp>
        <p:nvSpPr>
          <p:cNvPr id="396" name="Google Shape;396;p32"/>
          <p:cNvSpPr txBox="1"/>
          <p:nvPr/>
        </p:nvSpPr>
        <p:spPr>
          <a:xfrm>
            <a:off x="581025" y="3654775"/>
            <a:ext cx="4496100" cy="1372200"/>
          </a:xfrm>
          <a:prstGeom prst="rect">
            <a:avLst/>
          </a:prstGeom>
          <a:solidFill>
            <a:srgbClr val="CBD5E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050">
                <a:solidFill>
                  <a:srgbClr val="F97316"/>
                </a:solidFill>
                <a:latin typeface="Inter"/>
                <a:ea typeface="Inter"/>
                <a:cs typeface="Inter"/>
                <a:sym typeface="Inter"/>
              </a:rPr>
              <a:t>Vibe Prompt</a:t>
            </a:r>
            <a:endParaRPr b="1" sz="1050">
              <a:solidFill>
                <a:srgbClr val="F97316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571500" marR="5715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rgbClr val="0F172A"/>
                </a:solidFill>
                <a:highlight>
                  <a:srgbClr val="F8FAFC"/>
                </a:highlight>
                <a:latin typeface="Fira Code"/>
                <a:ea typeface="Fira Code"/>
                <a:cs typeface="Fira Code"/>
                <a:sym typeface="Fira Code"/>
              </a:rPr>
              <a:t>"Create two overlapping circles and merge them into a single boundary using a </a:t>
            </a:r>
            <a:r>
              <a:rPr b="1" lang="en-US" sz="1350">
                <a:solidFill>
                  <a:srgbClr val="0F172A"/>
                </a:solidFill>
                <a:latin typeface="Fira Code"/>
                <a:ea typeface="Fira Code"/>
                <a:cs typeface="Fira Code"/>
                <a:sym typeface="Fira Code"/>
              </a:rPr>
              <a:t>Boolean Union</a:t>
            </a:r>
            <a:r>
              <a:rPr lang="en-US" sz="1350">
                <a:solidFill>
                  <a:srgbClr val="0F172A"/>
                </a:solidFill>
                <a:highlight>
                  <a:srgbClr val="F8FAFC"/>
                </a:highlight>
                <a:latin typeface="Fira Code"/>
                <a:ea typeface="Fira Code"/>
                <a:cs typeface="Fira Code"/>
                <a:sym typeface="Fira Code"/>
              </a:rPr>
              <a:t> operation."</a:t>
            </a:r>
            <a:endParaRPr b="1" sz="1050">
              <a:solidFill>
                <a:srgbClr val="F97316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401" name="Google Shape;401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402" name="Google Shape;402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1025" y="1428750"/>
            <a:ext cx="5324475" cy="48482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403" name="Google Shape;403;p3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86500" y="1428750"/>
            <a:ext cx="532447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p33"/>
          <p:cNvSpPr txBox="1"/>
          <p:nvPr/>
        </p:nvSpPr>
        <p:spPr>
          <a:xfrm>
            <a:off x="876300" y="1724025"/>
            <a:ext cx="4970621" cy="2762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3B82F6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Core Functions</a:t>
            </a:r>
            <a:endParaRPr/>
          </a:p>
        </p:txBody>
      </p:sp>
      <p:sp>
        <p:nvSpPr>
          <p:cNvPr id="405" name="Google Shape;405;p33"/>
          <p:cNvSpPr/>
          <p:nvPr/>
        </p:nvSpPr>
        <p:spPr>
          <a:xfrm>
            <a:off x="876300" y="2143125"/>
            <a:ext cx="4733925" cy="415230"/>
          </a:xfrm>
          <a:prstGeom prst="roundRect">
            <a:avLst>
              <a:gd fmla="val 9175" name="adj"/>
            </a:avLst>
          </a:prstGeom>
          <a:solidFill>
            <a:srgbClr val="FFFFFF"/>
          </a:solidFill>
          <a:ln cap="flat" cmpd="sng" w="9525">
            <a:solidFill>
              <a:srgbClr val="E2E8F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6" name="Google Shape;406;p33"/>
          <p:cNvSpPr txBox="1"/>
          <p:nvPr/>
        </p:nvSpPr>
        <p:spPr>
          <a:xfrm>
            <a:off x="990600" y="2219325"/>
            <a:ext cx="4505325" cy="26283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D946EF"/>
                </a:solidFill>
                <a:latin typeface="Fira Code"/>
                <a:ea typeface="Fira Code"/>
                <a:cs typeface="Fira Code"/>
                <a:sym typeface="Fira Code"/>
              </a:rPr>
              <a:t>𝑓 </a:t>
            </a:r>
            <a:r>
              <a:rPr b="0" i="0" lang="en-US" sz="1200" u="none" cap="none" strike="noStrike">
                <a:solidFill>
                  <a:srgbClr val="334155"/>
                </a:solidFill>
                <a:latin typeface="Fira Code"/>
                <a:ea typeface="Fira Code"/>
                <a:cs typeface="Fira Code"/>
                <a:sym typeface="Fira Code"/>
              </a:rPr>
              <a:t>rs.BooleanUnion()</a:t>
            </a:r>
            <a:endParaRPr/>
          </a:p>
        </p:txBody>
      </p:sp>
      <p:sp>
        <p:nvSpPr>
          <p:cNvPr id="407" name="Google Shape;407;p33"/>
          <p:cNvSpPr/>
          <p:nvPr/>
        </p:nvSpPr>
        <p:spPr>
          <a:xfrm>
            <a:off x="876300" y="2653605"/>
            <a:ext cx="4733925" cy="415230"/>
          </a:xfrm>
          <a:prstGeom prst="roundRect">
            <a:avLst>
              <a:gd fmla="val 9175" name="adj"/>
            </a:avLst>
          </a:prstGeom>
          <a:solidFill>
            <a:srgbClr val="FFFFFF"/>
          </a:solidFill>
          <a:ln cap="flat" cmpd="sng" w="9525">
            <a:solidFill>
              <a:srgbClr val="E2E8F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8" name="Google Shape;408;p33"/>
          <p:cNvSpPr txBox="1"/>
          <p:nvPr/>
        </p:nvSpPr>
        <p:spPr>
          <a:xfrm>
            <a:off x="990600" y="2729805"/>
            <a:ext cx="4505325" cy="26283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D946EF"/>
                </a:solidFill>
                <a:latin typeface="Fira Code"/>
                <a:ea typeface="Fira Code"/>
                <a:cs typeface="Fira Code"/>
                <a:sym typeface="Fira Code"/>
              </a:rPr>
              <a:t>𝑓 </a:t>
            </a:r>
            <a:r>
              <a:rPr b="0" i="0" lang="en-US" sz="1200" u="none" cap="none" strike="noStrike">
                <a:solidFill>
                  <a:srgbClr val="334155"/>
                </a:solidFill>
                <a:latin typeface="Fira Code"/>
                <a:ea typeface="Fira Code"/>
                <a:cs typeface="Fira Code"/>
                <a:sym typeface="Fira Code"/>
              </a:rPr>
              <a:t>rs.BooleanDifference()</a:t>
            </a:r>
            <a:endParaRPr/>
          </a:p>
        </p:txBody>
      </p:sp>
      <p:sp>
        <p:nvSpPr>
          <p:cNvPr id="409" name="Google Shape;409;p33"/>
          <p:cNvSpPr/>
          <p:nvPr/>
        </p:nvSpPr>
        <p:spPr>
          <a:xfrm>
            <a:off x="876300" y="3164085"/>
            <a:ext cx="4733925" cy="415230"/>
          </a:xfrm>
          <a:prstGeom prst="roundRect">
            <a:avLst>
              <a:gd fmla="val 9175" name="adj"/>
            </a:avLst>
          </a:prstGeom>
          <a:solidFill>
            <a:srgbClr val="FFFFFF"/>
          </a:solidFill>
          <a:ln cap="flat" cmpd="sng" w="9525">
            <a:solidFill>
              <a:srgbClr val="E2E8F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0" name="Google Shape;410;p33"/>
          <p:cNvSpPr txBox="1"/>
          <p:nvPr/>
        </p:nvSpPr>
        <p:spPr>
          <a:xfrm>
            <a:off x="990600" y="3240285"/>
            <a:ext cx="4505325" cy="26283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D946EF"/>
                </a:solidFill>
                <a:latin typeface="Fira Code"/>
                <a:ea typeface="Fira Code"/>
                <a:cs typeface="Fira Code"/>
                <a:sym typeface="Fira Code"/>
              </a:rPr>
              <a:t>𝑓 </a:t>
            </a:r>
            <a:r>
              <a:rPr b="0" i="0" lang="en-US" sz="1200" u="none" cap="none" strike="noStrike">
                <a:solidFill>
                  <a:srgbClr val="334155"/>
                </a:solidFill>
                <a:latin typeface="Fira Code"/>
                <a:ea typeface="Fira Code"/>
                <a:cs typeface="Fira Code"/>
                <a:sym typeface="Fira Code"/>
              </a:rPr>
              <a:t>rs.TrimCurve()</a:t>
            </a:r>
            <a:endParaRPr/>
          </a:p>
        </p:txBody>
      </p:sp>
      <p:sp>
        <p:nvSpPr>
          <p:cNvPr id="411" name="Google Shape;411;p33"/>
          <p:cNvSpPr/>
          <p:nvPr/>
        </p:nvSpPr>
        <p:spPr>
          <a:xfrm>
            <a:off x="876300" y="3674566"/>
            <a:ext cx="4733925" cy="415230"/>
          </a:xfrm>
          <a:prstGeom prst="roundRect">
            <a:avLst>
              <a:gd fmla="val 9175" name="adj"/>
            </a:avLst>
          </a:prstGeom>
          <a:solidFill>
            <a:srgbClr val="FFFFFF"/>
          </a:solidFill>
          <a:ln cap="flat" cmpd="sng" w="9525">
            <a:solidFill>
              <a:srgbClr val="E2E8F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2" name="Google Shape;412;p33"/>
          <p:cNvSpPr txBox="1"/>
          <p:nvPr/>
        </p:nvSpPr>
        <p:spPr>
          <a:xfrm>
            <a:off x="990600" y="3750766"/>
            <a:ext cx="4505325" cy="26283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D946EF"/>
                </a:solidFill>
                <a:latin typeface="Fira Code"/>
                <a:ea typeface="Fira Code"/>
                <a:cs typeface="Fira Code"/>
                <a:sym typeface="Fira Code"/>
              </a:rPr>
              <a:t>𝑓 </a:t>
            </a:r>
            <a:r>
              <a:rPr b="0" i="0" lang="en-US" sz="1200" u="none" cap="none" strike="noStrike">
                <a:solidFill>
                  <a:srgbClr val="334155"/>
                </a:solidFill>
                <a:latin typeface="Fira Code"/>
                <a:ea typeface="Fira Code"/>
                <a:cs typeface="Fira Code"/>
                <a:sym typeface="Fira Code"/>
              </a:rPr>
              <a:t>rs.JoinCurves()</a:t>
            </a:r>
            <a:endParaRPr/>
          </a:p>
        </p:txBody>
      </p:sp>
      <p:sp>
        <p:nvSpPr>
          <p:cNvPr id="413" name="Google Shape;413;p33"/>
          <p:cNvSpPr/>
          <p:nvPr/>
        </p:nvSpPr>
        <p:spPr>
          <a:xfrm>
            <a:off x="876300" y="4185046"/>
            <a:ext cx="4733925" cy="415230"/>
          </a:xfrm>
          <a:prstGeom prst="roundRect">
            <a:avLst>
              <a:gd fmla="val 9175" name="adj"/>
            </a:avLst>
          </a:prstGeom>
          <a:solidFill>
            <a:srgbClr val="FFFFFF"/>
          </a:solidFill>
          <a:ln cap="flat" cmpd="sng" w="9525">
            <a:solidFill>
              <a:srgbClr val="E2E8F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4" name="Google Shape;414;p33"/>
          <p:cNvSpPr txBox="1"/>
          <p:nvPr/>
        </p:nvSpPr>
        <p:spPr>
          <a:xfrm>
            <a:off x="990600" y="4261246"/>
            <a:ext cx="4505325" cy="26283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D946EF"/>
                </a:solidFill>
                <a:latin typeface="Fira Code"/>
                <a:ea typeface="Fira Code"/>
                <a:cs typeface="Fira Code"/>
                <a:sym typeface="Fira Code"/>
              </a:rPr>
              <a:t>𝑓 </a:t>
            </a:r>
            <a:r>
              <a:rPr b="0" i="0" lang="en-US" sz="1200" u="none" cap="none" strike="noStrike">
                <a:solidFill>
                  <a:srgbClr val="334155"/>
                </a:solidFill>
                <a:latin typeface="Fira Code"/>
                <a:ea typeface="Fira Code"/>
                <a:cs typeface="Fira Code"/>
                <a:sym typeface="Fira Code"/>
              </a:rPr>
              <a:t>rs.ExplodePolysurfaces()</a:t>
            </a:r>
            <a:endParaRPr/>
          </a:p>
        </p:txBody>
      </p:sp>
      <p:sp>
        <p:nvSpPr>
          <p:cNvPr id="415" name="Google Shape;415;p33"/>
          <p:cNvSpPr/>
          <p:nvPr/>
        </p:nvSpPr>
        <p:spPr>
          <a:xfrm>
            <a:off x="876300" y="4695527"/>
            <a:ext cx="4733925" cy="415230"/>
          </a:xfrm>
          <a:prstGeom prst="roundRect">
            <a:avLst>
              <a:gd fmla="val 9175" name="adj"/>
            </a:avLst>
          </a:prstGeom>
          <a:solidFill>
            <a:srgbClr val="FFFFFF"/>
          </a:solidFill>
          <a:ln cap="flat" cmpd="sng" w="9525">
            <a:solidFill>
              <a:srgbClr val="E2E8F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6" name="Google Shape;416;p33"/>
          <p:cNvSpPr txBox="1"/>
          <p:nvPr/>
        </p:nvSpPr>
        <p:spPr>
          <a:xfrm>
            <a:off x="990600" y="4771727"/>
            <a:ext cx="4505325" cy="26283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D946EF"/>
                </a:solidFill>
                <a:latin typeface="Fira Code"/>
                <a:ea typeface="Fira Code"/>
                <a:cs typeface="Fira Code"/>
                <a:sym typeface="Fira Code"/>
              </a:rPr>
              <a:t>𝑓 </a:t>
            </a:r>
            <a:r>
              <a:rPr b="0" i="0" lang="en-US" sz="1200" u="none" cap="none" strike="noStrike">
                <a:solidFill>
                  <a:srgbClr val="334155"/>
                </a:solidFill>
                <a:latin typeface="Fira Code"/>
                <a:ea typeface="Fira Code"/>
                <a:cs typeface="Fira Code"/>
                <a:sym typeface="Fira Code"/>
              </a:rPr>
              <a:t>rs.SplitBrep()</a:t>
            </a:r>
            <a:endParaRPr/>
          </a:p>
        </p:txBody>
      </p:sp>
      <p:sp>
        <p:nvSpPr>
          <p:cNvPr id="417" name="Google Shape;417;p33"/>
          <p:cNvSpPr/>
          <p:nvPr/>
        </p:nvSpPr>
        <p:spPr>
          <a:xfrm>
            <a:off x="876300" y="2548830"/>
            <a:ext cx="4733925" cy="95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8" name="Google Shape;418;p33"/>
          <p:cNvSpPr/>
          <p:nvPr/>
        </p:nvSpPr>
        <p:spPr>
          <a:xfrm>
            <a:off x="876300" y="3059310"/>
            <a:ext cx="4733925" cy="95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9" name="Google Shape;419;p33"/>
          <p:cNvSpPr/>
          <p:nvPr/>
        </p:nvSpPr>
        <p:spPr>
          <a:xfrm>
            <a:off x="876300" y="3569791"/>
            <a:ext cx="4733925" cy="95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0" name="Google Shape;420;p33"/>
          <p:cNvSpPr/>
          <p:nvPr/>
        </p:nvSpPr>
        <p:spPr>
          <a:xfrm>
            <a:off x="876300" y="4080271"/>
            <a:ext cx="4733925" cy="95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1" name="Google Shape;421;p33"/>
          <p:cNvSpPr/>
          <p:nvPr/>
        </p:nvSpPr>
        <p:spPr>
          <a:xfrm>
            <a:off x="876300" y="4590752"/>
            <a:ext cx="4733925" cy="95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2" name="Google Shape;422;p33"/>
          <p:cNvSpPr/>
          <p:nvPr/>
        </p:nvSpPr>
        <p:spPr>
          <a:xfrm>
            <a:off x="876300" y="5101232"/>
            <a:ext cx="4733925" cy="95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3" name="Google Shape;423;p33"/>
          <p:cNvSpPr txBox="1"/>
          <p:nvPr/>
        </p:nvSpPr>
        <p:spPr>
          <a:xfrm>
            <a:off x="581025" y="581025"/>
            <a:ext cx="11581447" cy="5619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6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6. Topology &amp; Booleans</a:t>
            </a:r>
            <a:endParaRPr/>
          </a:p>
        </p:txBody>
      </p:sp>
      <p:sp>
        <p:nvSpPr>
          <p:cNvPr id="424" name="Google Shape;424;p33"/>
          <p:cNvSpPr/>
          <p:nvPr/>
        </p:nvSpPr>
        <p:spPr>
          <a:xfrm>
            <a:off x="6286500" y="1762516"/>
            <a:ext cx="5324400" cy="46194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rgbClr val="569CD6"/>
                </a:solidFill>
                <a:latin typeface="Fira Code"/>
                <a:ea typeface="Fira Code"/>
                <a:cs typeface="Fira Code"/>
                <a:sym typeface="Fira Code"/>
              </a:rPr>
              <a:t>import</a:t>
            </a:r>
            <a:r>
              <a:rPr lang="en-US" sz="1100">
                <a:solidFill>
                  <a:srgbClr val="D4D4D4"/>
                </a:solidFill>
                <a:latin typeface="Fira Code"/>
                <a:ea typeface="Fira Code"/>
                <a:cs typeface="Fira Code"/>
                <a:sym typeface="Fira Code"/>
              </a:rPr>
              <a:t> rhinoscriptsyntax </a:t>
            </a:r>
            <a:r>
              <a:rPr lang="en-US" sz="1100">
                <a:solidFill>
                  <a:srgbClr val="569CD6"/>
                </a:solidFill>
                <a:latin typeface="Fira Code"/>
                <a:ea typeface="Fira Code"/>
                <a:cs typeface="Fira Code"/>
                <a:sym typeface="Fira Code"/>
              </a:rPr>
              <a:t>as</a:t>
            </a:r>
            <a:r>
              <a:rPr lang="en-US" sz="1100">
                <a:solidFill>
                  <a:srgbClr val="D4D4D4"/>
                </a:solidFill>
                <a:latin typeface="Fira Code"/>
                <a:ea typeface="Fira Code"/>
                <a:cs typeface="Fira Code"/>
                <a:sym typeface="Fira Code"/>
              </a:rPr>
              <a:t> rs</a:t>
            </a:r>
            <a:endParaRPr sz="1100">
              <a:solidFill>
                <a:srgbClr val="D4D4D4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rgbClr val="D4D4D4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rgbClr val="6A9955"/>
                </a:solidFill>
                <a:latin typeface="Fira Code"/>
                <a:ea typeface="Fira Code"/>
                <a:cs typeface="Fira Code"/>
                <a:sym typeface="Fira Code"/>
              </a:rPr>
              <a:t># Create two overlapping circles</a:t>
            </a:r>
            <a:endParaRPr sz="1100">
              <a:solidFill>
                <a:srgbClr val="D4D4D4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rgbClr val="9CDCFE"/>
                </a:solidFill>
                <a:latin typeface="Fira Code"/>
                <a:ea typeface="Fira Code"/>
                <a:cs typeface="Fira Code"/>
                <a:sym typeface="Fira Code"/>
              </a:rPr>
              <a:t>c1</a:t>
            </a:r>
            <a:r>
              <a:rPr lang="en-US" sz="1100">
                <a:solidFill>
                  <a:srgbClr val="D4D4D4"/>
                </a:solidFill>
                <a:latin typeface="Fira Code"/>
                <a:ea typeface="Fira Code"/>
                <a:cs typeface="Fira Code"/>
                <a:sym typeface="Fira Code"/>
              </a:rPr>
              <a:t> = </a:t>
            </a:r>
            <a:r>
              <a:rPr lang="en-US" sz="1100">
                <a:solidFill>
                  <a:srgbClr val="DCDCAA"/>
                </a:solidFill>
                <a:latin typeface="Fira Code"/>
                <a:ea typeface="Fira Code"/>
                <a:cs typeface="Fira Code"/>
                <a:sym typeface="Fira Code"/>
              </a:rPr>
              <a:t>rs.AddCircle</a:t>
            </a:r>
            <a:r>
              <a:rPr lang="en-US" sz="1100">
                <a:solidFill>
                  <a:srgbClr val="D4D4D4"/>
                </a:solidFill>
                <a:latin typeface="Fira Code"/>
                <a:ea typeface="Fira Code"/>
                <a:cs typeface="Fira Code"/>
                <a:sym typeface="Fira Code"/>
              </a:rPr>
              <a:t>([</a:t>
            </a:r>
            <a:r>
              <a:rPr lang="en-US" sz="1100">
                <a:solidFill>
                  <a:srgbClr val="B5CEA8"/>
                </a:solidFill>
                <a:latin typeface="Fira Code"/>
                <a:ea typeface="Fira Code"/>
                <a:cs typeface="Fira Code"/>
                <a:sym typeface="Fira Code"/>
              </a:rPr>
              <a:t>0</a:t>
            </a:r>
            <a:r>
              <a:rPr lang="en-US" sz="1100">
                <a:solidFill>
                  <a:srgbClr val="D4D4D4"/>
                </a:solidFill>
                <a:latin typeface="Fira Code"/>
                <a:ea typeface="Fira Code"/>
                <a:cs typeface="Fira Code"/>
                <a:sym typeface="Fira Code"/>
              </a:rPr>
              <a:t>,</a:t>
            </a:r>
            <a:r>
              <a:rPr lang="en-US" sz="1100">
                <a:solidFill>
                  <a:srgbClr val="B5CEA8"/>
                </a:solidFill>
                <a:latin typeface="Fira Code"/>
                <a:ea typeface="Fira Code"/>
                <a:cs typeface="Fira Code"/>
                <a:sym typeface="Fira Code"/>
              </a:rPr>
              <a:t>0</a:t>
            </a:r>
            <a:r>
              <a:rPr lang="en-US" sz="1100">
                <a:solidFill>
                  <a:srgbClr val="D4D4D4"/>
                </a:solidFill>
                <a:latin typeface="Fira Code"/>
                <a:ea typeface="Fira Code"/>
                <a:cs typeface="Fira Code"/>
                <a:sym typeface="Fira Code"/>
              </a:rPr>
              <a:t>,</a:t>
            </a:r>
            <a:r>
              <a:rPr lang="en-US" sz="1100">
                <a:solidFill>
                  <a:srgbClr val="B5CEA8"/>
                </a:solidFill>
                <a:latin typeface="Fira Code"/>
                <a:ea typeface="Fira Code"/>
                <a:cs typeface="Fira Code"/>
                <a:sym typeface="Fira Code"/>
              </a:rPr>
              <a:t>0</a:t>
            </a:r>
            <a:r>
              <a:rPr lang="en-US" sz="1100">
                <a:solidFill>
                  <a:srgbClr val="D4D4D4"/>
                </a:solidFill>
                <a:latin typeface="Fira Code"/>
                <a:ea typeface="Fira Code"/>
                <a:cs typeface="Fira Code"/>
                <a:sym typeface="Fira Code"/>
              </a:rPr>
              <a:t>], </a:t>
            </a:r>
            <a:r>
              <a:rPr lang="en-US" sz="1100">
                <a:solidFill>
                  <a:srgbClr val="B5CEA8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r>
              <a:rPr lang="en-US" sz="1100">
                <a:solidFill>
                  <a:srgbClr val="D4D4D4"/>
                </a:solidFill>
                <a:latin typeface="Fira Code"/>
                <a:ea typeface="Fira Code"/>
                <a:cs typeface="Fira Code"/>
                <a:sym typeface="Fira Code"/>
              </a:rPr>
              <a:t>)</a:t>
            </a:r>
            <a:endParaRPr sz="1100">
              <a:solidFill>
                <a:srgbClr val="D4D4D4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rgbClr val="9CDCFE"/>
                </a:solidFill>
                <a:latin typeface="Fira Code"/>
                <a:ea typeface="Fira Code"/>
                <a:cs typeface="Fira Code"/>
                <a:sym typeface="Fira Code"/>
              </a:rPr>
              <a:t>c2</a:t>
            </a:r>
            <a:r>
              <a:rPr lang="en-US" sz="1100">
                <a:solidFill>
                  <a:srgbClr val="D4D4D4"/>
                </a:solidFill>
                <a:latin typeface="Fira Code"/>
                <a:ea typeface="Fira Code"/>
                <a:cs typeface="Fira Code"/>
                <a:sym typeface="Fira Code"/>
              </a:rPr>
              <a:t> = </a:t>
            </a:r>
            <a:r>
              <a:rPr lang="en-US" sz="1100">
                <a:solidFill>
                  <a:srgbClr val="DCDCAA"/>
                </a:solidFill>
                <a:latin typeface="Fira Code"/>
                <a:ea typeface="Fira Code"/>
                <a:cs typeface="Fira Code"/>
                <a:sym typeface="Fira Code"/>
              </a:rPr>
              <a:t>rs.AddCircle</a:t>
            </a:r>
            <a:r>
              <a:rPr lang="en-US" sz="1100">
                <a:solidFill>
                  <a:srgbClr val="D4D4D4"/>
                </a:solidFill>
                <a:latin typeface="Fira Code"/>
                <a:ea typeface="Fira Code"/>
                <a:cs typeface="Fira Code"/>
                <a:sym typeface="Fira Code"/>
              </a:rPr>
              <a:t>([</a:t>
            </a:r>
            <a:r>
              <a:rPr lang="en-US" sz="1100">
                <a:solidFill>
                  <a:srgbClr val="B5CEA8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r>
              <a:rPr lang="en-US" sz="1100">
                <a:solidFill>
                  <a:srgbClr val="D4D4D4"/>
                </a:solidFill>
                <a:latin typeface="Fira Code"/>
                <a:ea typeface="Fira Code"/>
                <a:cs typeface="Fira Code"/>
                <a:sym typeface="Fira Code"/>
              </a:rPr>
              <a:t>,</a:t>
            </a:r>
            <a:r>
              <a:rPr lang="en-US" sz="1100">
                <a:solidFill>
                  <a:srgbClr val="B5CEA8"/>
                </a:solidFill>
                <a:latin typeface="Fira Code"/>
                <a:ea typeface="Fira Code"/>
                <a:cs typeface="Fira Code"/>
                <a:sym typeface="Fira Code"/>
              </a:rPr>
              <a:t>0</a:t>
            </a:r>
            <a:r>
              <a:rPr lang="en-US" sz="1100">
                <a:solidFill>
                  <a:srgbClr val="D4D4D4"/>
                </a:solidFill>
                <a:latin typeface="Fira Code"/>
                <a:ea typeface="Fira Code"/>
                <a:cs typeface="Fira Code"/>
                <a:sym typeface="Fira Code"/>
              </a:rPr>
              <a:t>,</a:t>
            </a:r>
            <a:r>
              <a:rPr lang="en-US" sz="1100">
                <a:solidFill>
                  <a:srgbClr val="B5CEA8"/>
                </a:solidFill>
                <a:latin typeface="Fira Code"/>
                <a:ea typeface="Fira Code"/>
                <a:cs typeface="Fira Code"/>
                <a:sym typeface="Fira Code"/>
              </a:rPr>
              <a:t>0</a:t>
            </a:r>
            <a:r>
              <a:rPr lang="en-US" sz="1100">
                <a:solidFill>
                  <a:srgbClr val="D4D4D4"/>
                </a:solidFill>
                <a:latin typeface="Fira Code"/>
                <a:ea typeface="Fira Code"/>
                <a:cs typeface="Fira Code"/>
                <a:sym typeface="Fira Code"/>
              </a:rPr>
              <a:t>], </a:t>
            </a:r>
            <a:r>
              <a:rPr lang="en-US" sz="1100">
                <a:solidFill>
                  <a:srgbClr val="B5CEA8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r>
              <a:rPr lang="en-US" sz="1100">
                <a:solidFill>
                  <a:srgbClr val="D4D4D4"/>
                </a:solidFill>
                <a:latin typeface="Fira Code"/>
                <a:ea typeface="Fira Code"/>
                <a:cs typeface="Fira Code"/>
                <a:sym typeface="Fira Code"/>
              </a:rPr>
              <a:t>)</a:t>
            </a:r>
            <a:endParaRPr sz="1100">
              <a:solidFill>
                <a:srgbClr val="D4D4D4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rgbClr val="D4D4D4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rgbClr val="6A9955"/>
                </a:solidFill>
                <a:latin typeface="Fira Code"/>
                <a:ea typeface="Fira Code"/>
                <a:cs typeface="Fira Code"/>
                <a:sym typeface="Fira Code"/>
              </a:rPr>
              <a:t># Prompt: Merge them into one shape</a:t>
            </a:r>
            <a:endParaRPr sz="1100">
              <a:solidFill>
                <a:srgbClr val="D4D4D4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rgbClr val="9CDCFE"/>
                </a:solidFill>
                <a:latin typeface="Fira Code"/>
                <a:ea typeface="Fira Code"/>
                <a:cs typeface="Fira Code"/>
                <a:sym typeface="Fira Code"/>
              </a:rPr>
              <a:t>result</a:t>
            </a:r>
            <a:r>
              <a:rPr lang="en-US" sz="1100">
                <a:solidFill>
                  <a:srgbClr val="D4D4D4"/>
                </a:solidFill>
                <a:latin typeface="Fira Code"/>
                <a:ea typeface="Fira Code"/>
                <a:cs typeface="Fira Code"/>
                <a:sym typeface="Fira Code"/>
              </a:rPr>
              <a:t> = </a:t>
            </a:r>
            <a:r>
              <a:rPr lang="en-US" sz="1100">
                <a:solidFill>
                  <a:srgbClr val="DCDCAA"/>
                </a:solidFill>
                <a:latin typeface="Fira Code"/>
                <a:ea typeface="Fira Code"/>
                <a:cs typeface="Fira Code"/>
                <a:sym typeface="Fira Code"/>
              </a:rPr>
              <a:t>rs.CurveBooleanUnion</a:t>
            </a:r>
            <a:r>
              <a:rPr lang="en-US" sz="1100">
                <a:solidFill>
                  <a:srgbClr val="D4D4D4"/>
                </a:solidFill>
                <a:latin typeface="Fira Code"/>
                <a:ea typeface="Fira Code"/>
                <a:cs typeface="Fira Code"/>
                <a:sym typeface="Fira Code"/>
              </a:rPr>
              <a:t>([</a:t>
            </a:r>
            <a:r>
              <a:rPr lang="en-US" sz="1100">
                <a:solidFill>
                  <a:srgbClr val="9CDCFE"/>
                </a:solidFill>
                <a:latin typeface="Fira Code"/>
                <a:ea typeface="Fira Code"/>
                <a:cs typeface="Fira Code"/>
                <a:sym typeface="Fira Code"/>
              </a:rPr>
              <a:t>c1</a:t>
            </a:r>
            <a:r>
              <a:rPr lang="en-US" sz="1100">
                <a:solidFill>
                  <a:srgbClr val="D4D4D4"/>
                </a:solidFill>
                <a:latin typeface="Fira Code"/>
                <a:ea typeface="Fira Code"/>
                <a:cs typeface="Fira Code"/>
                <a:sym typeface="Fira Code"/>
              </a:rPr>
              <a:t>, </a:t>
            </a:r>
            <a:r>
              <a:rPr lang="en-US" sz="1100">
                <a:solidFill>
                  <a:srgbClr val="9CDCFE"/>
                </a:solidFill>
                <a:latin typeface="Fira Code"/>
                <a:ea typeface="Fira Code"/>
                <a:cs typeface="Fira Code"/>
                <a:sym typeface="Fira Code"/>
              </a:rPr>
              <a:t>c2</a:t>
            </a:r>
            <a:r>
              <a:rPr lang="en-US" sz="1100">
                <a:solidFill>
                  <a:srgbClr val="D4D4D4"/>
                </a:solidFill>
                <a:latin typeface="Fira Code"/>
                <a:ea typeface="Fira Code"/>
                <a:cs typeface="Fira Code"/>
                <a:sym typeface="Fira Code"/>
              </a:rPr>
              <a:t>])</a:t>
            </a:r>
            <a:endParaRPr sz="1100">
              <a:solidFill>
                <a:srgbClr val="D4D4D4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rgbClr val="D4D4D4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rgbClr val="569CD6"/>
                </a:solidFill>
                <a:latin typeface="Fira Code"/>
                <a:ea typeface="Fira Code"/>
                <a:cs typeface="Fira Code"/>
                <a:sym typeface="Fira Code"/>
              </a:rPr>
              <a:t>if</a:t>
            </a:r>
            <a:r>
              <a:rPr lang="en-US" sz="1100">
                <a:solidFill>
                  <a:srgbClr val="D4D4D4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100">
                <a:solidFill>
                  <a:srgbClr val="9CDCFE"/>
                </a:solidFill>
                <a:latin typeface="Fira Code"/>
                <a:ea typeface="Fira Code"/>
                <a:cs typeface="Fira Code"/>
                <a:sym typeface="Fira Code"/>
              </a:rPr>
              <a:t>result</a:t>
            </a:r>
            <a:r>
              <a:rPr lang="en-US" sz="1100">
                <a:solidFill>
                  <a:srgbClr val="D4D4D4"/>
                </a:solidFill>
                <a:latin typeface="Fira Code"/>
                <a:ea typeface="Fira Code"/>
                <a:cs typeface="Fira Code"/>
                <a:sym typeface="Fira Code"/>
              </a:rPr>
              <a:t>:</a:t>
            </a:r>
            <a:endParaRPr sz="1100">
              <a:solidFill>
                <a:srgbClr val="D4D4D4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rgbClr val="D4D4D4"/>
                </a:solidFill>
                <a:latin typeface="Fira Code"/>
                <a:ea typeface="Fira Code"/>
                <a:cs typeface="Fira Code"/>
                <a:sym typeface="Fira Code"/>
              </a:rPr>
              <a:t>    </a:t>
            </a:r>
            <a:r>
              <a:rPr lang="en-US" sz="1100">
                <a:solidFill>
                  <a:srgbClr val="DCDCAA"/>
                </a:solidFill>
                <a:latin typeface="Fira Code"/>
                <a:ea typeface="Fira Code"/>
                <a:cs typeface="Fira Code"/>
                <a:sym typeface="Fira Code"/>
              </a:rPr>
              <a:t>rs.DeleteObjects</a:t>
            </a:r>
            <a:r>
              <a:rPr lang="en-US" sz="1100">
                <a:solidFill>
                  <a:srgbClr val="D4D4D4"/>
                </a:solidFill>
                <a:latin typeface="Fira Code"/>
                <a:ea typeface="Fira Code"/>
                <a:cs typeface="Fira Code"/>
                <a:sym typeface="Fira Code"/>
              </a:rPr>
              <a:t>([</a:t>
            </a:r>
            <a:r>
              <a:rPr lang="en-US" sz="1100">
                <a:solidFill>
                  <a:srgbClr val="9CDCFE"/>
                </a:solidFill>
                <a:latin typeface="Fira Code"/>
                <a:ea typeface="Fira Code"/>
                <a:cs typeface="Fira Code"/>
                <a:sym typeface="Fira Code"/>
              </a:rPr>
              <a:t>c1</a:t>
            </a:r>
            <a:r>
              <a:rPr lang="en-US" sz="1100">
                <a:solidFill>
                  <a:srgbClr val="D4D4D4"/>
                </a:solidFill>
                <a:latin typeface="Fira Code"/>
                <a:ea typeface="Fira Code"/>
                <a:cs typeface="Fira Code"/>
                <a:sym typeface="Fira Code"/>
              </a:rPr>
              <a:t>, </a:t>
            </a:r>
            <a:r>
              <a:rPr lang="en-US" sz="1100">
                <a:solidFill>
                  <a:srgbClr val="9CDCFE"/>
                </a:solidFill>
                <a:latin typeface="Fira Code"/>
                <a:ea typeface="Fira Code"/>
                <a:cs typeface="Fira Code"/>
                <a:sym typeface="Fira Code"/>
              </a:rPr>
              <a:t>c2</a:t>
            </a:r>
            <a:r>
              <a:rPr lang="en-US" sz="1100">
                <a:solidFill>
                  <a:srgbClr val="D4D4D4"/>
                </a:solidFill>
                <a:latin typeface="Fira Code"/>
                <a:ea typeface="Fira Code"/>
                <a:cs typeface="Fira Code"/>
                <a:sym typeface="Fira Code"/>
              </a:rPr>
              <a:t>]) </a:t>
            </a:r>
            <a:r>
              <a:rPr lang="en-US" sz="1100">
                <a:solidFill>
                  <a:srgbClr val="6A9955"/>
                </a:solidFill>
                <a:latin typeface="Fira Code"/>
                <a:ea typeface="Fira Code"/>
                <a:cs typeface="Fira Code"/>
                <a:sym typeface="Fira Code"/>
              </a:rPr>
              <a:t># Cleanup originals</a:t>
            </a:r>
            <a:endParaRPr sz="1100">
              <a:solidFill>
                <a:srgbClr val="D4D4D4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190500" marR="1905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rgbClr val="D4D4D4"/>
                </a:solidFill>
                <a:latin typeface="Fira Code"/>
                <a:ea typeface="Fira Code"/>
                <a:cs typeface="Fira Code"/>
                <a:sym typeface="Fira Code"/>
              </a:rPr>
              <a:t>    </a:t>
            </a:r>
            <a:r>
              <a:rPr lang="en-US" sz="1100">
                <a:solidFill>
                  <a:srgbClr val="DCDCAA"/>
                </a:solidFill>
                <a:latin typeface="Fira Code"/>
                <a:ea typeface="Fira Code"/>
                <a:cs typeface="Fira Code"/>
                <a:sym typeface="Fira Code"/>
              </a:rPr>
              <a:t>print</a:t>
            </a:r>
            <a:r>
              <a:rPr lang="en-US" sz="1100">
                <a:solidFill>
                  <a:srgbClr val="D4D4D4"/>
                </a:solidFill>
                <a:latin typeface="Fira Code"/>
                <a:ea typeface="Fira Code"/>
                <a:cs typeface="Fira Code"/>
                <a:sym typeface="Fira Code"/>
              </a:rPr>
              <a:t>(</a:t>
            </a:r>
            <a:r>
              <a:rPr lang="en-US" sz="1100">
                <a:solidFill>
                  <a:srgbClr val="CE9178"/>
                </a:solidFill>
                <a:latin typeface="Fira Code"/>
                <a:ea typeface="Fira Code"/>
                <a:cs typeface="Fira Code"/>
                <a:sym typeface="Fira Code"/>
              </a:rPr>
              <a:t>"Curves merged successfully."</a:t>
            </a:r>
            <a:r>
              <a:rPr lang="en-US" sz="1100">
                <a:solidFill>
                  <a:srgbClr val="D4D4D4"/>
                </a:solidFill>
                <a:latin typeface="Fira Code"/>
                <a:ea typeface="Fira Code"/>
                <a:cs typeface="Fira Code"/>
                <a:sym typeface="Fira Code"/>
              </a:rPr>
              <a:t>)</a:t>
            </a:r>
            <a:endParaRPr sz="1100">
              <a:solidFill>
                <a:srgbClr val="D4D4D4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rgbClr val="569CD6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190500" marR="1905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rgbClr val="D4D4D4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lt1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lt1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429" name="Google Shape;429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430" name="Google Shape;430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00137" y="1428750"/>
            <a:ext cx="4286250" cy="42862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431" name="Google Shape;431;p3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38237" y="1466850"/>
            <a:ext cx="4210050" cy="4210050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Google Shape;432;p34"/>
          <p:cNvSpPr txBox="1"/>
          <p:nvPr/>
        </p:nvSpPr>
        <p:spPr>
          <a:xfrm>
            <a:off x="6286500" y="1619250"/>
            <a:ext cx="5324475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Calculate 3D data without drawing helper lines.</a:t>
            </a:r>
            <a:endParaRPr/>
          </a:p>
        </p:txBody>
      </p:sp>
      <p:sp>
        <p:nvSpPr>
          <p:cNvPr id="433" name="Google Shape;433;p34"/>
          <p:cNvSpPr txBox="1"/>
          <p:nvPr/>
        </p:nvSpPr>
        <p:spPr>
          <a:xfrm>
            <a:off x="581025" y="581025"/>
            <a:ext cx="11581447" cy="5619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6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7. Math &amp; Vectors</a:t>
            </a:r>
            <a:endParaRPr/>
          </a:p>
        </p:txBody>
      </p:sp>
      <p:sp>
        <p:nvSpPr>
          <p:cNvPr id="434" name="Google Shape;434;p34"/>
          <p:cNvSpPr txBox="1"/>
          <p:nvPr/>
        </p:nvSpPr>
        <p:spPr>
          <a:xfrm>
            <a:off x="6407500" y="2400300"/>
            <a:ext cx="4496100" cy="1133100"/>
          </a:xfrm>
          <a:prstGeom prst="rect">
            <a:avLst/>
          </a:prstGeom>
          <a:solidFill>
            <a:srgbClr val="CBD5E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050">
                <a:solidFill>
                  <a:srgbClr val="F97316"/>
                </a:solidFill>
                <a:latin typeface="Inter"/>
                <a:ea typeface="Inter"/>
                <a:cs typeface="Inter"/>
                <a:sym typeface="Inter"/>
              </a:rPr>
              <a:t>Vibe Prompt</a:t>
            </a:r>
            <a:endParaRPr b="1" sz="1050">
              <a:solidFill>
                <a:srgbClr val="F97316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571500" marR="5715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rgbClr val="0F172A"/>
                </a:solidFill>
                <a:highlight>
                  <a:srgbClr val="F8FAFC"/>
                </a:highlight>
                <a:latin typeface="Fira Code"/>
                <a:ea typeface="Fira Code"/>
                <a:cs typeface="Fira Code"/>
                <a:sym typeface="Fira Code"/>
              </a:rPr>
              <a:t>"Calculate the </a:t>
            </a:r>
            <a:r>
              <a:rPr b="1" lang="en-US" sz="1350">
                <a:solidFill>
                  <a:srgbClr val="0F172A"/>
                </a:solidFill>
                <a:latin typeface="Fira Code"/>
                <a:ea typeface="Fira Code"/>
                <a:cs typeface="Fira Code"/>
                <a:sym typeface="Fira Code"/>
              </a:rPr>
              <a:t>vector</a:t>
            </a:r>
            <a:r>
              <a:rPr lang="en-US" sz="1350">
                <a:solidFill>
                  <a:srgbClr val="0F172A"/>
                </a:solidFill>
                <a:highlight>
                  <a:srgbClr val="F8FAFC"/>
                </a:highlight>
                <a:latin typeface="Fira Code"/>
                <a:ea typeface="Fira Code"/>
                <a:cs typeface="Fira Code"/>
                <a:sym typeface="Fira Code"/>
              </a:rPr>
              <a:t> and precise </a:t>
            </a:r>
            <a:r>
              <a:rPr b="1" lang="en-US" sz="1350">
                <a:solidFill>
                  <a:srgbClr val="0F172A"/>
                </a:solidFill>
                <a:latin typeface="Fira Code"/>
                <a:ea typeface="Fira Code"/>
                <a:cs typeface="Fira Code"/>
                <a:sym typeface="Fira Code"/>
              </a:rPr>
              <a:t>distance</a:t>
            </a:r>
            <a:r>
              <a:rPr lang="en-US" sz="1350">
                <a:solidFill>
                  <a:srgbClr val="0F172A"/>
                </a:solidFill>
                <a:highlight>
                  <a:srgbClr val="F8FAFC"/>
                </a:highlight>
                <a:latin typeface="Fira Code"/>
                <a:ea typeface="Fira Code"/>
                <a:cs typeface="Fira Code"/>
                <a:sym typeface="Fira Code"/>
              </a:rPr>
              <a:t> between two points clicked by the user."</a:t>
            </a:r>
            <a:endParaRPr b="1" sz="1050">
              <a:solidFill>
                <a:srgbClr val="F97316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439" name="Google Shape;439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440" name="Google Shape;440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1025" y="1428750"/>
            <a:ext cx="5324475" cy="48482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441" name="Google Shape;441;p3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86500" y="1428750"/>
            <a:ext cx="532447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35"/>
          <p:cNvSpPr txBox="1"/>
          <p:nvPr/>
        </p:nvSpPr>
        <p:spPr>
          <a:xfrm>
            <a:off x="876300" y="1724025"/>
            <a:ext cx="4970621" cy="2762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3B82F6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Core Functions</a:t>
            </a:r>
            <a:endParaRPr/>
          </a:p>
        </p:txBody>
      </p:sp>
      <p:sp>
        <p:nvSpPr>
          <p:cNvPr id="443" name="Google Shape;443;p35"/>
          <p:cNvSpPr/>
          <p:nvPr/>
        </p:nvSpPr>
        <p:spPr>
          <a:xfrm>
            <a:off x="876300" y="2143125"/>
            <a:ext cx="4733925" cy="415230"/>
          </a:xfrm>
          <a:prstGeom prst="roundRect">
            <a:avLst>
              <a:gd fmla="val 9175" name="adj"/>
            </a:avLst>
          </a:prstGeom>
          <a:solidFill>
            <a:srgbClr val="FFFFFF"/>
          </a:solidFill>
          <a:ln cap="flat" cmpd="sng" w="9525">
            <a:solidFill>
              <a:srgbClr val="E2E8F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4" name="Google Shape;444;p35"/>
          <p:cNvSpPr txBox="1"/>
          <p:nvPr/>
        </p:nvSpPr>
        <p:spPr>
          <a:xfrm>
            <a:off x="990600" y="2219325"/>
            <a:ext cx="4505325" cy="26283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D946EF"/>
                </a:solidFill>
                <a:latin typeface="Fira Code"/>
                <a:ea typeface="Fira Code"/>
                <a:cs typeface="Fira Code"/>
                <a:sym typeface="Fira Code"/>
              </a:rPr>
              <a:t>𝑓 </a:t>
            </a:r>
            <a:r>
              <a:rPr b="0" i="0" lang="en-US" sz="1200" u="none" cap="none" strike="noStrike">
                <a:solidFill>
                  <a:srgbClr val="334155"/>
                </a:solidFill>
                <a:latin typeface="Fira Code"/>
                <a:ea typeface="Fira Code"/>
                <a:cs typeface="Fira Code"/>
                <a:sym typeface="Fira Code"/>
              </a:rPr>
              <a:t>rs.VectorAdd()</a:t>
            </a:r>
            <a:endParaRPr/>
          </a:p>
        </p:txBody>
      </p:sp>
      <p:sp>
        <p:nvSpPr>
          <p:cNvPr id="445" name="Google Shape;445;p35"/>
          <p:cNvSpPr/>
          <p:nvPr/>
        </p:nvSpPr>
        <p:spPr>
          <a:xfrm>
            <a:off x="876300" y="2653605"/>
            <a:ext cx="4733925" cy="415230"/>
          </a:xfrm>
          <a:prstGeom prst="roundRect">
            <a:avLst>
              <a:gd fmla="val 9175" name="adj"/>
            </a:avLst>
          </a:prstGeom>
          <a:solidFill>
            <a:srgbClr val="FFFFFF"/>
          </a:solidFill>
          <a:ln cap="flat" cmpd="sng" w="9525">
            <a:solidFill>
              <a:srgbClr val="E2E8F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6" name="Google Shape;446;p35"/>
          <p:cNvSpPr txBox="1"/>
          <p:nvPr/>
        </p:nvSpPr>
        <p:spPr>
          <a:xfrm>
            <a:off x="990600" y="2729805"/>
            <a:ext cx="4505325" cy="26283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D946EF"/>
                </a:solidFill>
                <a:latin typeface="Fira Code"/>
                <a:ea typeface="Fira Code"/>
                <a:cs typeface="Fira Code"/>
                <a:sym typeface="Fira Code"/>
              </a:rPr>
              <a:t>𝑓 </a:t>
            </a:r>
            <a:r>
              <a:rPr b="0" i="0" lang="en-US" sz="1200" u="none" cap="none" strike="noStrike">
                <a:solidFill>
                  <a:srgbClr val="334155"/>
                </a:solidFill>
                <a:latin typeface="Fira Code"/>
                <a:ea typeface="Fira Code"/>
                <a:cs typeface="Fira Code"/>
                <a:sym typeface="Fira Code"/>
              </a:rPr>
              <a:t>rs.VectorSubtract()</a:t>
            </a:r>
            <a:endParaRPr/>
          </a:p>
        </p:txBody>
      </p:sp>
      <p:sp>
        <p:nvSpPr>
          <p:cNvPr id="447" name="Google Shape;447;p35"/>
          <p:cNvSpPr/>
          <p:nvPr/>
        </p:nvSpPr>
        <p:spPr>
          <a:xfrm>
            <a:off x="876300" y="3164085"/>
            <a:ext cx="4733925" cy="415230"/>
          </a:xfrm>
          <a:prstGeom prst="roundRect">
            <a:avLst>
              <a:gd fmla="val 9175" name="adj"/>
            </a:avLst>
          </a:prstGeom>
          <a:solidFill>
            <a:srgbClr val="FFFFFF"/>
          </a:solidFill>
          <a:ln cap="flat" cmpd="sng" w="9525">
            <a:solidFill>
              <a:srgbClr val="E2E8F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8" name="Google Shape;448;p35"/>
          <p:cNvSpPr txBox="1"/>
          <p:nvPr/>
        </p:nvSpPr>
        <p:spPr>
          <a:xfrm>
            <a:off x="990600" y="3240285"/>
            <a:ext cx="4505325" cy="26283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D946EF"/>
                </a:solidFill>
                <a:latin typeface="Fira Code"/>
                <a:ea typeface="Fira Code"/>
                <a:cs typeface="Fira Code"/>
                <a:sym typeface="Fira Code"/>
              </a:rPr>
              <a:t>𝑓 </a:t>
            </a:r>
            <a:r>
              <a:rPr b="0" i="0" lang="en-US" sz="1200" u="none" cap="none" strike="noStrike">
                <a:solidFill>
                  <a:srgbClr val="334155"/>
                </a:solidFill>
                <a:latin typeface="Fira Code"/>
                <a:ea typeface="Fira Code"/>
                <a:cs typeface="Fira Code"/>
                <a:sym typeface="Fira Code"/>
              </a:rPr>
              <a:t>rs.VectorCreate()</a:t>
            </a:r>
            <a:endParaRPr/>
          </a:p>
        </p:txBody>
      </p:sp>
      <p:sp>
        <p:nvSpPr>
          <p:cNvPr id="449" name="Google Shape;449;p35"/>
          <p:cNvSpPr/>
          <p:nvPr/>
        </p:nvSpPr>
        <p:spPr>
          <a:xfrm>
            <a:off x="876300" y="3674566"/>
            <a:ext cx="4733925" cy="415230"/>
          </a:xfrm>
          <a:prstGeom prst="roundRect">
            <a:avLst>
              <a:gd fmla="val 9175" name="adj"/>
            </a:avLst>
          </a:prstGeom>
          <a:solidFill>
            <a:srgbClr val="FFFFFF"/>
          </a:solidFill>
          <a:ln cap="flat" cmpd="sng" w="9525">
            <a:solidFill>
              <a:srgbClr val="E2E8F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0" name="Google Shape;450;p35"/>
          <p:cNvSpPr txBox="1"/>
          <p:nvPr/>
        </p:nvSpPr>
        <p:spPr>
          <a:xfrm>
            <a:off x="990600" y="3750766"/>
            <a:ext cx="4505325" cy="26283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D946EF"/>
                </a:solidFill>
                <a:latin typeface="Fira Code"/>
                <a:ea typeface="Fira Code"/>
                <a:cs typeface="Fira Code"/>
                <a:sym typeface="Fira Code"/>
              </a:rPr>
              <a:t>𝑓 </a:t>
            </a:r>
            <a:r>
              <a:rPr b="0" i="0" lang="en-US" sz="1200" u="none" cap="none" strike="noStrike">
                <a:solidFill>
                  <a:srgbClr val="334155"/>
                </a:solidFill>
                <a:latin typeface="Fira Code"/>
                <a:ea typeface="Fira Code"/>
                <a:cs typeface="Fira Code"/>
                <a:sym typeface="Fira Code"/>
              </a:rPr>
              <a:t>rs.VectorScale()</a:t>
            </a:r>
            <a:endParaRPr/>
          </a:p>
        </p:txBody>
      </p:sp>
      <p:sp>
        <p:nvSpPr>
          <p:cNvPr id="451" name="Google Shape;451;p35"/>
          <p:cNvSpPr/>
          <p:nvPr/>
        </p:nvSpPr>
        <p:spPr>
          <a:xfrm>
            <a:off x="876300" y="4185046"/>
            <a:ext cx="4733925" cy="415230"/>
          </a:xfrm>
          <a:prstGeom prst="roundRect">
            <a:avLst>
              <a:gd fmla="val 9175" name="adj"/>
            </a:avLst>
          </a:prstGeom>
          <a:solidFill>
            <a:srgbClr val="FFFFFF"/>
          </a:solidFill>
          <a:ln cap="flat" cmpd="sng" w="9525">
            <a:solidFill>
              <a:srgbClr val="E2E8F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2" name="Google Shape;452;p35"/>
          <p:cNvSpPr txBox="1"/>
          <p:nvPr/>
        </p:nvSpPr>
        <p:spPr>
          <a:xfrm>
            <a:off x="990600" y="4261246"/>
            <a:ext cx="4505325" cy="26283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D946EF"/>
                </a:solidFill>
                <a:latin typeface="Fira Code"/>
                <a:ea typeface="Fira Code"/>
                <a:cs typeface="Fira Code"/>
                <a:sym typeface="Fira Code"/>
              </a:rPr>
              <a:t>𝑓 </a:t>
            </a:r>
            <a:r>
              <a:rPr b="0" i="0" lang="en-US" sz="1200" u="none" cap="none" strike="noStrike">
                <a:solidFill>
                  <a:srgbClr val="334155"/>
                </a:solidFill>
                <a:latin typeface="Fira Code"/>
                <a:ea typeface="Fira Code"/>
                <a:cs typeface="Fira Code"/>
                <a:sym typeface="Fira Code"/>
              </a:rPr>
              <a:t>rs.VectorLength()</a:t>
            </a:r>
            <a:endParaRPr/>
          </a:p>
        </p:txBody>
      </p:sp>
      <p:sp>
        <p:nvSpPr>
          <p:cNvPr id="453" name="Google Shape;453;p35"/>
          <p:cNvSpPr/>
          <p:nvPr/>
        </p:nvSpPr>
        <p:spPr>
          <a:xfrm>
            <a:off x="876300" y="4695527"/>
            <a:ext cx="4733925" cy="415230"/>
          </a:xfrm>
          <a:prstGeom prst="roundRect">
            <a:avLst>
              <a:gd fmla="val 9175" name="adj"/>
            </a:avLst>
          </a:prstGeom>
          <a:solidFill>
            <a:srgbClr val="FFFFFF"/>
          </a:solidFill>
          <a:ln cap="flat" cmpd="sng" w="9525">
            <a:solidFill>
              <a:srgbClr val="E2E8F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4" name="Google Shape;454;p35"/>
          <p:cNvSpPr txBox="1"/>
          <p:nvPr/>
        </p:nvSpPr>
        <p:spPr>
          <a:xfrm>
            <a:off x="990600" y="4771727"/>
            <a:ext cx="4505325" cy="26283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D946EF"/>
                </a:solidFill>
                <a:latin typeface="Fira Code"/>
                <a:ea typeface="Fira Code"/>
                <a:cs typeface="Fira Code"/>
                <a:sym typeface="Fira Code"/>
              </a:rPr>
              <a:t>𝑓 </a:t>
            </a:r>
            <a:r>
              <a:rPr b="0" i="0" lang="en-US" sz="1200" u="none" cap="none" strike="noStrike">
                <a:solidFill>
                  <a:srgbClr val="334155"/>
                </a:solidFill>
                <a:latin typeface="Fira Code"/>
                <a:ea typeface="Fira Code"/>
                <a:cs typeface="Fira Code"/>
                <a:sym typeface="Fira Code"/>
              </a:rPr>
              <a:t>rs.Distance()</a:t>
            </a:r>
            <a:endParaRPr/>
          </a:p>
        </p:txBody>
      </p:sp>
      <p:sp>
        <p:nvSpPr>
          <p:cNvPr id="455" name="Google Shape;455;p35"/>
          <p:cNvSpPr/>
          <p:nvPr/>
        </p:nvSpPr>
        <p:spPr>
          <a:xfrm>
            <a:off x="876300" y="2548830"/>
            <a:ext cx="4733925" cy="95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6" name="Google Shape;456;p35"/>
          <p:cNvSpPr/>
          <p:nvPr/>
        </p:nvSpPr>
        <p:spPr>
          <a:xfrm>
            <a:off x="876300" y="3059310"/>
            <a:ext cx="4733925" cy="95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7" name="Google Shape;457;p35"/>
          <p:cNvSpPr/>
          <p:nvPr/>
        </p:nvSpPr>
        <p:spPr>
          <a:xfrm>
            <a:off x="876300" y="3569791"/>
            <a:ext cx="4733925" cy="95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8" name="Google Shape;458;p35"/>
          <p:cNvSpPr/>
          <p:nvPr/>
        </p:nvSpPr>
        <p:spPr>
          <a:xfrm>
            <a:off x="876300" y="4080271"/>
            <a:ext cx="4733925" cy="95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9" name="Google Shape;459;p35"/>
          <p:cNvSpPr/>
          <p:nvPr/>
        </p:nvSpPr>
        <p:spPr>
          <a:xfrm>
            <a:off x="876300" y="4590752"/>
            <a:ext cx="4733925" cy="95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0" name="Google Shape;460;p35"/>
          <p:cNvSpPr/>
          <p:nvPr/>
        </p:nvSpPr>
        <p:spPr>
          <a:xfrm>
            <a:off x="876300" y="5101232"/>
            <a:ext cx="4733925" cy="95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1" name="Google Shape;461;p35"/>
          <p:cNvSpPr txBox="1"/>
          <p:nvPr/>
        </p:nvSpPr>
        <p:spPr>
          <a:xfrm>
            <a:off x="581025" y="581025"/>
            <a:ext cx="11581447" cy="5619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6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7. Math &amp; Vectors</a:t>
            </a:r>
            <a:endParaRPr/>
          </a:p>
        </p:txBody>
      </p:sp>
      <p:sp>
        <p:nvSpPr>
          <p:cNvPr id="462" name="Google Shape;462;p35"/>
          <p:cNvSpPr/>
          <p:nvPr/>
        </p:nvSpPr>
        <p:spPr>
          <a:xfrm>
            <a:off x="6286500" y="1762516"/>
            <a:ext cx="5324400" cy="46194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rgbClr val="569CD6"/>
                </a:solidFill>
                <a:latin typeface="Fira Code"/>
                <a:ea typeface="Fira Code"/>
                <a:cs typeface="Fira Code"/>
                <a:sym typeface="Fira Code"/>
              </a:rPr>
              <a:t>import</a:t>
            </a:r>
            <a:r>
              <a:rPr lang="en-US" sz="1100">
                <a:solidFill>
                  <a:srgbClr val="D4D4D4"/>
                </a:solidFill>
                <a:latin typeface="Fira Code"/>
                <a:ea typeface="Fira Code"/>
                <a:cs typeface="Fira Code"/>
                <a:sym typeface="Fira Code"/>
              </a:rPr>
              <a:t> rhinoscriptsyntax </a:t>
            </a:r>
            <a:r>
              <a:rPr lang="en-US" sz="1100">
                <a:solidFill>
                  <a:srgbClr val="569CD6"/>
                </a:solidFill>
                <a:latin typeface="Fira Code"/>
                <a:ea typeface="Fira Code"/>
                <a:cs typeface="Fira Code"/>
                <a:sym typeface="Fira Code"/>
              </a:rPr>
              <a:t>as</a:t>
            </a:r>
            <a:r>
              <a:rPr lang="en-US" sz="1100">
                <a:solidFill>
                  <a:srgbClr val="D4D4D4"/>
                </a:solidFill>
                <a:latin typeface="Fira Code"/>
                <a:ea typeface="Fira Code"/>
                <a:cs typeface="Fira Code"/>
                <a:sym typeface="Fira Code"/>
              </a:rPr>
              <a:t> rs</a:t>
            </a:r>
            <a:endParaRPr sz="1100">
              <a:solidFill>
                <a:srgbClr val="D4D4D4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rgbClr val="D4D4D4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rgbClr val="9CDCFE"/>
                </a:solidFill>
                <a:latin typeface="Fira Code"/>
                <a:ea typeface="Fira Code"/>
                <a:cs typeface="Fira Code"/>
                <a:sym typeface="Fira Code"/>
              </a:rPr>
              <a:t>pt_a</a:t>
            </a:r>
            <a:r>
              <a:rPr lang="en-US" sz="1100">
                <a:solidFill>
                  <a:srgbClr val="D4D4D4"/>
                </a:solidFill>
                <a:latin typeface="Fira Code"/>
                <a:ea typeface="Fira Code"/>
                <a:cs typeface="Fira Code"/>
                <a:sym typeface="Fira Code"/>
              </a:rPr>
              <a:t> = </a:t>
            </a:r>
            <a:r>
              <a:rPr lang="en-US" sz="1100">
                <a:solidFill>
                  <a:srgbClr val="DCDCAA"/>
                </a:solidFill>
                <a:latin typeface="Fira Code"/>
                <a:ea typeface="Fira Code"/>
                <a:cs typeface="Fira Code"/>
                <a:sym typeface="Fira Code"/>
              </a:rPr>
              <a:t>rs.GetPoint</a:t>
            </a:r>
            <a:r>
              <a:rPr lang="en-US" sz="1100">
                <a:solidFill>
                  <a:srgbClr val="D4D4D4"/>
                </a:solidFill>
                <a:latin typeface="Fira Code"/>
                <a:ea typeface="Fira Code"/>
                <a:cs typeface="Fira Code"/>
                <a:sym typeface="Fira Code"/>
              </a:rPr>
              <a:t>(</a:t>
            </a:r>
            <a:r>
              <a:rPr lang="en-US" sz="1100">
                <a:solidFill>
                  <a:srgbClr val="CE9178"/>
                </a:solidFill>
                <a:latin typeface="Fira Code"/>
                <a:ea typeface="Fira Code"/>
                <a:cs typeface="Fira Code"/>
                <a:sym typeface="Fira Code"/>
              </a:rPr>
              <a:t>"Point A"</a:t>
            </a:r>
            <a:r>
              <a:rPr lang="en-US" sz="1100">
                <a:solidFill>
                  <a:srgbClr val="D4D4D4"/>
                </a:solidFill>
                <a:latin typeface="Fira Code"/>
                <a:ea typeface="Fira Code"/>
                <a:cs typeface="Fira Code"/>
                <a:sym typeface="Fira Code"/>
              </a:rPr>
              <a:t>)</a:t>
            </a:r>
            <a:endParaRPr sz="1100">
              <a:solidFill>
                <a:srgbClr val="D4D4D4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rgbClr val="9CDCFE"/>
                </a:solidFill>
                <a:latin typeface="Fira Code"/>
                <a:ea typeface="Fira Code"/>
                <a:cs typeface="Fira Code"/>
                <a:sym typeface="Fira Code"/>
              </a:rPr>
              <a:t>pt_b</a:t>
            </a:r>
            <a:r>
              <a:rPr lang="en-US" sz="1100">
                <a:solidFill>
                  <a:srgbClr val="D4D4D4"/>
                </a:solidFill>
                <a:latin typeface="Fira Code"/>
                <a:ea typeface="Fira Code"/>
                <a:cs typeface="Fira Code"/>
                <a:sym typeface="Fira Code"/>
              </a:rPr>
              <a:t> = </a:t>
            </a:r>
            <a:r>
              <a:rPr lang="en-US" sz="1100">
                <a:solidFill>
                  <a:srgbClr val="DCDCAA"/>
                </a:solidFill>
                <a:latin typeface="Fira Code"/>
                <a:ea typeface="Fira Code"/>
                <a:cs typeface="Fira Code"/>
                <a:sym typeface="Fira Code"/>
              </a:rPr>
              <a:t>rs.GetPoint</a:t>
            </a:r>
            <a:r>
              <a:rPr lang="en-US" sz="1100">
                <a:solidFill>
                  <a:srgbClr val="D4D4D4"/>
                </a:solidFill>
                <a:latin typeface="Fira Code"/>
                <a:ea typeface="Fira Code"/>
                <a:cs typeface="Fira Code"/>
                <a:sym typeface="Fira Code"/>
              </a:rPr>
              <a:t>(</a:t>
            </a:r>
            <a:r>
              <a:rPr lang="en-US" sz="1100">
                <a:solidFill>
                  <a:srgbClr val="CE9178"/>
                </a:solidFill>
                <a:latin typeface="Fira Code"/>
                <a:ea typeface="Fira Code"/>
                <a:cs typeface="Fira Code"/>
                <a:sym typeface="Fira Code"/>
              </a:rPr>
              <a:t>"Point B"</a:t>
            </a:r>
            <a:r>
              <a:rPr lang="en-US" sz="1100">
                <a:solidFill>
                  <a:srgbClr val="D4D4D4"/>
                </a:solidFill>
                <a:latin typeface="Fira Code"/>
                <a:ea typeface="Fira Code"/>
                <a:cs typeface="Fira Code"/>
                <a:sym typeface="Fira Code"/>
              </a:rPr>
              <a:t>)</a:t>
            </a:r>
            <a:endParaRPr sz="1100">
              <a:solidFill>
                <a:srgbClr val="D4D4D4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rgbClr val="D4D4D4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rgbClr val="569CD6"/>
                </a:solidFill>
                <a:latin typeface="Fira Code"/>
                <a:ea typeface="Fira Code"/>
                <a:cs typeface="Fira Code"/>
                <a:sym typeface="Fira Code"/>
              </a:rPr>
              <a:t>if</a:t>
            </a:r>
            <a:r>
              <a:rPr lang="en-US" sz="1100">
                <a:solidFill>
                  <a:srgbClr val="D4D4D4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100">
                <a:solidFill>
                  <a:srgbClr val="9CDCFE"/>
                </a:solidFill>
                <a:latin typeface="Fira Code"/>
                <a:ea typeface="Fira Code"/>
                <a:cs typeface="Fira Code"/>
                <a:sym typeface="Fira Code"/>
              </a:rPr>
              <a:t>pt_a</a:t>
            </a:r>
            <a:r>
              <a:rPr lang="en-US" sz="1100">
                <a:solidFill>
                  <a:srgbClr val="D4D4D4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100">
                <a:solidFill>
                  <a:srgbClr val="569CD6"/>
                </a:solidFill>
                <a:latin typeface="Fira Code"/>
                <a:ea typeface="Fira Code"/>
                <a:cs typeface="Fira Code"/>
                <a:sym typeface="Fira Code"/>
              </a:rPr>
              <a:t>and</a:t>
            </a:r>
            <a:r>
              <a:rPr lang="en-US" sz="1100">
                <a:solidFill>
                  <a:srgbClr val="D4D4D4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100">
                <a:solidFill>
                  <a:srgbClr val="9CDCFE"/>
                </a:solidFill>
                <a:latin typeface="Fira Code"/>
                <a:ea typeface="Fira Code"/>
                <a:cs typeface="Fira Code"/>
                <a:sym typeface="Fira Code"/>
              </a:rPr>
              <a:t>pt_b</a:t>
            </a:r>
            <a:r>
              <a:rPr lang="en-US" sz="1100">
                <a:solidFill>
                  <a:srgbClr val="D4D4D4"/>
                </a:solidFill>
                <a:latin typeface="Fira Code"/>
                <a:ea typeface="Fira Code"/>
                <a:cs typeface="Fira Code"/>
                <a:sym typeface="Fira Code"/>
              </a:rPr>
              <a:t>:</a:t>
            </a:r>
            <a:endParaRPr sz="1100">
              <a:solidFill>
                <a:srgbClr val="D4D4D4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rgbClr val="D4D4D4"/>
                </a:solidFill>
                <a:latin typeface="Fira Code"/>
                <a:ea typeface="Fira Code"/>
                <a:cs typeface="Fira Code"/>
                <a:sym typeface="Fira Code"/>
              </a:rPr>
              <a:t>    </a:t>
            </a:r>
            <a:r>
              <a:rPr lang="en-US" sz="1100">
                <a:solidFill>
                  <a:srgbClr val="6A9955"/>
                </a:solidFill>
                <a:latin typeface="Fira Code"/>
                <a:ea typeface="Fira Code"/>
                <a:cs typeface="Fira Code"/>
                <a:sym typeface="Fira Code"/>
              </a:rPr>
              <a:t># Prompt: Create vector from A to B</a:t>
            </a:r>
            <a:endParaRPr sz="1100">
              <a:solidFill>
                <a:srgbClr val="D4D4D4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rgbClr val="D4D4D4"/>
                </a:solidFill>
                <a:latin typeface="Fira Code"/>
                <a:ea typeface="Fira Code"/>
                <a:cs typeface="Fira Code"/>
                <a:sym typeface="Fira Code"/>
              </a:rPr>
              <a:t>    </a:t>
            </a:r>
            <a:r>
              <a:rPr lang="en-US" sz="1100">
                <a:solidFill>
                  <a:srgbClr val="9CDCFE"/>
                </a:solidFill>
                <a:latin typeface="Fira Code"/>
                <a:ea typeface="Fira Code"/>
                <a:cs typeface="Fira Code"/>
                <a:sym typeface="Fira Code"/>
              </a:rPr>
              <a:t>vec</a:t>
            </a:r>
            <a:r>
              <a:rPr lang="en-US" sz="1100">
                <a:solidFill>
                  <a:srgbClr val="D4D4D4"/>
                </a:solidFill>
                <a:latin typeface="Fira Code"/>
                <a:ea typeface="Fira Code"/>
                <a:cs typeface="Fira Code"/>
                <a:sym typeface="Fira Code"/>
              </a:rPr>
              <a:t> = </a:t>
            </a:r>
            <a:r>
              <a:rPr lang="en-US" sz="1100">
                <a:solidFill>
                  <a:srgbClr val="DCDCAA"/>
                </a:solidFill>
                <a:latin typeface="Fira Code"/>
                <a:ea typeface="Fira Code"/>
                <a:cs typeface="Fira Code"/>
                <a:sym typeface="Fira Code"/>
              </a:rPr>
              <a:t>rs.VectorCreate</a:t>
            </a:r>
            <a:r>
              <a:rPr lang="en-US" sz="1100">
                <a:solidFill>
                  <a:srgbClr val="D4D4D4"/>
                </a:solidFill>
                <a:latin typeface="Fira Code"/>
                <a:ea typeface="Fira Code"/>
                <a:cs typeface="Fira Code"/>
                <a:sym typeface="Fira Code"/>
              </a:rPr>
              <a:t>(</a:t>
            </a:r>
            <a:r>
              <a:rPr lang="en-US" sz="1100">
                <a:solidFill>
                  <a:srgbClr val="9CDCFE"/>
                </a:solidFill>
                <a:latin typeface="Fira Code"/>
                <a:ea typeface="Fira Code"/>
                <a:cs typeface="Fira Code"/>
                <a:sym typeface="Fira Code"/>
              </a:rPr>
              <a:t>pt_b</a:t>
            </a:r>
            <a:r>
              <a:rPr lang="en-US" sz="1100">
                <a:solidFill>
                  <a:srgbClr val="D4D4D4"/>
                </a:solidFill>
                <a:latin typeface="Fira Code"/>
                <a:ea typeface="Fira Code"/>
                <a:cs typeface="Fira Code"/>
                <a:sym typeface="Fira Code"/>
              </a:rPr>
              <a:t>, </a:t>
            </a:r>
            <a:r>
              <a:rPr lang="en-US" sz="1100">
                <a:solidFill>
                  <a:srgbClr val="9CDCFE"/>
                </a:solidFill>
                <a:latin typeface="Fira Code"/>
                <a:ea typeface="Fira Code"/>
                <a:cs typeface="Fira Code"/>
                <a:sym typeface="Fira Code"/>
              </a:rPr>
              <a:t>pt_a</a:t>
            </a:r>
            <a:r>
              <a:rPr lang="en-US" sz="1100">
                <a:solidFill>
                  <a:srgbClr val="D4D4D4"/>
                </a:solidFill>
                <a:latin typeface="Fira Code"/>
                <a:ea typeface="Fira Code"/>
                <a:cs typeface="Fira Code"/>
                <a:sym typeface="Fira Code"/>
              </a:rPr>
              <a:t>)</a:t>
            </a:r>
            <a:endParaRPr sz="1100">
              <a:solidFill>
                <a:srgbClr val="D4D4D4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rgbClr val="D4D4D4"/>
                </a:solidFill>
                <a:latin typeface="Fira Code"/>
                <a:ea typeface="Fira Code"/>
                <a:cs typeface="Fira Code"/>
                <a:sym typeface="Fira Code"/>
              </a:rPr>
              <a:t>    </a:t>
            </a:r>
            <a:endParaRPr sz="1100">
              <a:solidFill>
                <a:srgbClr val="D4D4D4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rgbClr val="D4D4D4"/>
                </a:solidFill>
                <a:latin typeface="Fira Code"/>
                <a:ea typeface="Fira Code"/>
                <a:cs typeface="Fira Code"/>
                <a:sym typeface="Fira Code"/>
              </a:rPr>
              <a:t>    </a:t>
            </a:r>
            <a:r>
              <a:rPr lang="en-US" sz="1100">
                <a:solidFill>
                  <a:srgbClr val="6A9955"/>
                </a:solidFill>
                <a:latin typeface="Fira Code"/>
                <a:ea typeface="Fira Code"/>
                <a:cs typeface="Fira Code"/>
                <a:sym typeface="Fira Code"/>
              </a:rPr>
              <a:t># Prompt: Get distance (Length)</a:t>
            </a:r>
            <a:endParaRPr sz="1100">
              <a:solidFill>
                <a:srgbClr val="D4D4D4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rgbClr val="D4D4D4"/>
                </a:solidFill>
                <a:latin typeface="Fira Code"/>
                <a:ea typeface="Fira Code"/>
                <a:cs typeface="Fira Code"/>
                <a:sym typeface="Fira Code"/>
              </a:rPr>
              <a:t>    </a:t>
            </a:r>
            <a:r>
              <a:rPr lang="en-US" sz="1100">
                <a:solidFill>
                  <a:srgbClr val="9CDCFE"/>
                </a:solidFill>
                <a:latin typeface="Fira Code"/>
                <a:ea typeface="Fira Code"/>
                <a:cs typeface="Fira Code"/>
                <a:sym typeface="Fira Code"/>
              </a:rPr>
              <a:t>dist</a:t>
            </a:r>
            <a:r>
              <a:rPr lang="en-US" sz="1100">
                <a:solidFill>
                  <a:srgbClr val="D4D4D4"/>
                </a:solidFill>
                <a:latin typeface="Fira Code"/>
                <a:ea typeface="Fira Code"/>
                <a:cs typeface="Fira Code"/>
                <a:sym typeface="Fira Code"/>
              </a:rPr>
              <a:t> = </a:t>
            </a:r>
            <a:r>
              <a:rPr lang="en-US" sz="1100">
                <a:solidFill>
                  <a:srgbClr val="DCDCAA"/>
                </a:solidFill>
                <a:latin typeface="Fira Code"/>
                <a:ea typeface="Fira Code"/>
                <a:cs typeface="Fira Code"/>
                <a:sym typeface="Fira Code"/>
              </a:rPr>
              <a:t>rs.VectorLength</a:t>
            </a:r>
            <a:r>
              <a:rPr lang="en-US" sz="1100">
                <a:solidFill>
                  <a:srgbClr val="D4D4D4"/>
                </a:solidFill>
                <a:latin typeface="Fira Code"/>
                <a:ea typeface="Fira Code"/>
                <a:cs typeface="Fira Code"/>
                <a:sym typeface="Fira Code"/>
              </a:rPr>
              <a:t>(</a:t>
            </a:r>
            <a:r>
              <a:rPr lang="en-US" sz="1100">
                <a:solidFill>
                  <a:srgbClr val="9CDCFE"/>
                </a:solidFill>
                <a:latin typeface="Fira Code"/>
                <a:ea typeface="Fira Code"/>
                <a:cs typeface="Fira Code"/>
                <a:sym typeface="Fira Code"/>
              </a:rPr>
              <a:t>vec</a:t>
            </a:r>
            <a:r>
              <a:rPr lang="en-US" sz="1100">
                <a:solidFill>
                  <a:srgbClr val="D4D4D4"/>
                </a:solidFill>
                <a:latin typeface="Fira Code"/>
                <a:ea typeface="Fira Code"/>
                <a:cs typeface="Fira Code"/>
                <a:sym typeface="Fira Code"/>
              </a:rPr>
              <a:t>)</a:t>
            </a:r>
            <a:endParaRPr sz="1100">
              <a:solidFill>
                <a:srgbClr val="D4D4D4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rgbClr val="D4D4D4"/>
                </a:solidFill>
                <a:latin typeface="Fira Code"/>
                <a:ea typeface="Fira Code"/>
                <a:cs typeface="Fira Code"/>
                <a:sym typeface="Fira Code"/>
              </a:rPr>
              <a:t>    </a:t>
            </a:r>
            <a:endParaRPr sz="1100">
              <a:solidFill>
                <a:srgbClr val="D4D4D4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rgbClr val="D4D4D4"/>
                </a:solidFill>
                <a:latin typeface="Fira Code"/>
                <a:ea typeface="Fira Code"/>
                <a:cs typeface="Fira Code"/>
                <a:sym typeface="Fira Code"/>
              </a:rPr>
              <a:t>    </a:t>
            </a:r>
            <a:r>
              <a:rPr lang="en-US" sz="1100">
                <a:solidFill>
                  <a:srgbClr val="DCDCAA"/>
                </a:solidFill>
                <a:latin typeface="Fira Code"/>
                <a:ea typeface="Fira Code"/>
                <a:cs typeface="Fira Code"/>
                <a:sym typeface="Fira Code"/>
              </a:rPr>
              <a:t>print</a:t>
            </a:r>
            <a:r>
              <a:rPr lang="en-US" sz="1100">
                <a:solidFill>
                  <a:srgbClr val="D4D4D4"/>
                </a:solidFill>
                <a:latin typeface="Fira Code"/>
                <a:ea typeface="Fira Code"/>
                <a:cs typeface="Fira Code"/>
                <a:sym typeface="Fira Code"/>
              </a:rPr>
              <a:t>(</a:t>
            </a:r>
            <a:r>
              <a:rPr lang="en-US" sz="1100">
                <a:solidFill>
                  <a:srgbClr val="CE9178"/>
                </a:solidFill>
                <a:latin typeface="Fira Code"/>
                <a:ea typeface="Fira Code"/>
                <a:cs typeface="Fira Code"/>
                <a:sym typeface="Fira Code"/>
              </a:rPr>
              <a:t>f"Vector: {vec}"</a:t>
            </a:r>
            <a:r>
              <a:rPr lang="en-US" sz="1100">
                <a:solidFill>
                  <a:srgbClr val="D4D4D4"/>
                </a:solidFill>
                <a:latin typeface="Fira Code"/>
                <a:ea typeface="Fira Code"/>
                <a:cs typeface="Fira Code"/>
                <a:sym typeface="Fira Code"/>
              </a:rPr>
              <a:t>)</a:t>
            </a:r>
            <a:endParaRPr sz="1100">
              <a:solidFill>
                <a:srgbClr val="D4D4D4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190500" marR="1905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rgbClr val="D4D4D4"/>
                </a:solidFill>
                <a:latin typeface="Fira Code"/>
                <a:ea typeface="Fira Code"/>
                <a:cs typeface="Fira Code"/>
                <a:sym typeface="Fira Code"/>
              </a:rPr>
              <a:t>    </a:t>
            </a:r>
            <a:r>
              <a:rPr lang="en-US" sz="1100">
                <a:solidFill>
                  <a:srgbClr val="DCDCAA"/>
                </a:solidFill>
                <a:latin typeface="Fira Code"/>
                <a:ea typeface="Fira Code"/>
                <a:cs typeface="Fira Code"/>
                <a:sym typeface="Fira Code"/>
              </a:rPr>
              <a:t>print</a:t>
            </a:r>
            <a:r>
              <a:rPr lang="en-US" sz="1100">
                <a:solidFill>
                  <a:srgbClr val="D4D4D4"/>
                </a:solidFill>
                <a:latin typeface="Fira Code"/>
                <a:ea typeface="Fira Code"/>
                <a:cs typeface="Fira Code"/>
                <a:sym typeface="Fira Code"/>
              </a:rPr>
              <a:t>(</a:t>
            </a:r>
            <a:r>
              <a:rPr lang="en-US" sz="1100">
                <a:solidFill>
                  <a:srgbClr val="CE9178"/>
                </a:solidFill>
                <a:latin typeface="Fira Code"/>
                <a:ea typeface="Fira Code"/>
                <a:cs typeface="Fira Code"/>
                <a:sym typeface="Fira Code"/>
              </a:rPr>
              <a:t>f"Distance: {dist}"</a:t>
            </a:r>
            <a:r>
              <a:rPr lang="en-US" sz="1100">
                <a:solidFill>
                  <a:srgbClr val="D4D4D4"/>
                </a:solidFill>
                <a:latin typeface="Fira Code"/>
                <a:ea typeface="Fira Code"/>
                <a:cs typeface="Fira Code"/>
                <a:sym typeface="Fira Code"/>
              </a:rPr>
              <a:t>)</a:t>
            </a:r>
            <a:endParaRPr sz="1100">
              <a:solidFill>
                <a:srgbClr val="D4D4D4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rgbClr val="569CD6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190500" marR="1905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rgbClr val="D4D4D4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lt1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lt1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467" name="Google Shape;467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68" name="Google Shape;468;p36"/>
          <p:cNvSpPr txBox="1"/>
          <p:nvPr/>
        </p:nvSpPr>
        <p:spPr>
          <a:xfrm>
            <a:off x="581025" y="1905000"/>
            <a:ext cx="5190648" cy="5619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6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8. Viewport Control</a:t>
            </a:r>
            <a:endParaRPr/>
          </a:p>
        </p:txBody>
      </p:sp>
      <p:sp>
        <p:nvSpPr>
          <p:cNvPr id="469" name="Google Shape;469;p36"/>
          <p:cNvSpPr txBox="1"/>
          <p:nvPr/>
        </p:nvSpPr>
        <p:spPr>
          <a:xfrm>
            <a:off x="581025" y="2943225"/>
            <a:ext cx="4943475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Control the camera to automate presentations.</a:t>
            </a:r>
            <a:endParaRPr/>
          </a:p>
        </p:txBody>
      </p:sp>
      <p:pic>
        <p:nvPicPr>
          <p:cNvPr descr="image.png" id="470" name="Google Shape;470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96000" y="9525"/>
            <a:ext cx="6086475" cy="6838950"/>
          </a:xfrm>
          <a:prstGeom prst="rect">
            <a:avLst/>
          </a:prstGeom>
          <a:noFill/>
          <a:ln>
            <a:noFill/>
          </a:ln>
        </p:spPr>
      </p:pic>
      <p:sp>
        <p:nvSpPr>
          <p:cNvPr id="471" name="Google Shape;471;p36"/>
          <p:cNvSpPr txBox="1"/>
          <p:nvPr/>
        </p:nvSpPr>
        <p:spPr>
          <a:xfrm>
            <a:off x="581025" y="3645175"/>
            <a:ext cx="4496100" cy="1372200"/>
          </a:xfrm>
          <a:prstGeom prst="rect">
            <a:avLst/>
          </a:prstGeom>
          <a:solidFill>
            <a:srgbClr val="CBD5E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050">
                <a:solidFill>
                  <a:srgbClr val="F97316"/>
                </a:solidFill>
                <a:latin typeface="Inter"/>
                <a:ea typeface="Inter"/>
                <a:cs typeface="Inter"/>
                <a:sym typeface="Inter"/>
              </a:rPr>
              <a:t>Vibe Prompt</a:t>
            </a:r>
            <a:endParaRPr b="1" sz="1050">
              <a:solidFill>
                <a:srgbClr val="F97316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571500" marR="5715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rgbClr val="0F172A"/>
                </a:solidFill>
                <a:highlight>
                  <a:srgbClr val="F8FAFC"/>
                </a:highlight>
                <a:latin typeface="Fira Code"/>
                <a:ea typeface="Fira Code"/>
                <a:cs typeface="Fira Code"/>
                <a:sym typeface="Fira Code"/>
              </a:rPr>
              <a:t>"Create a </a:t>
            </a:r>
            <a:r>
              <a:rPr b="1" lang="en-US" sz="1350">
                <a:solidFill>
                  <a:srgbClr val="0F172A"/>
                </a:solidFill>
                <a:latin typeface="Fira Code"/>
                <a:ea typeface="Fira Code"/>
                <a:cs typeface="Fira Code"/>
                <a:sym typeface="Fira Code"/>
              </a:rPr>
              <a:t>turntable animation</a:t>
            </a:r>
            <a:r>
              <a:rPr lang="en-US" sz="1350">
                <a:solidFill>
                  <a:srgbClr val="0F172A"/>
                </a:solidFill>
                <a:highlight>
                  <a:srgbClr val="F8FAFC"/>
                </a:highlight>
                <a:latin typeface="Fira Code"/>
                <a:ea typeface="Fira Code"/>
                <a:cs typeface="Fira Code"/>
                <a:sym typeface="Fira Code"/>
              </a:rPr>
              <a:t> by rotating the current view 360 degrees in small </a:t>
            </a:r>
            <a:r>
              <a:rPr b="1" lang="en-US" sz="1350">
                <a:solidFill>
                  <a:srgbClr val="0F172A"/>
                </a:solidFill>
                <a:latin typeface="Fira Code"/>
                <a:ea typeface="Fira Code"/>
                <a:cs typeface="Fira Code"/>
                <a:sym typeface="Fira Code"/>
              </a:rPr>
              <a:t>2-degree increments</a:t>
            </a:r>
            <a:r>
              <a:rPr lang="en-US" sz="1350">
                <a:solidFill>
                  <a:srgbClr val="0F172A"/>
                </a:solidFill>
                <a:highlight>
                  <a:srgbClr val="F8FAFC"/>
                </a:highlight>
                <a:latin typeface="Fira Code"/>
                <a:ea typeface="Fira Code"/>
                <a:cs typeface="Fira Code"/>
                <a:sym typeface="Fira Code"/>
              </a:rPr>
              <a:t>."</a:t>
            </a:r>
            <a:endParaRPr b="1" sz="1050">
              <a:solidFill>
                <a:srgbClr val="F97316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476" name="Google Shape;476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477" name="Google Shape;477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1025" y="1428750"/>
            <a:ext cx="5324475" cy="48482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478" name="Google Shape;478;p3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86500" y="1428750"/>
            <a:ext cx="532447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479" name="Google Shape;479;p37"/>
          <p:cNvSpPr txBox="1"/>
          <p:nvPr/>
        </p:nvSpPr>
        <p:spPr>
          <a:xfrm>
            <a:off x="876300" y="1724025"/>
            <a:ext cx="4970621" cy="2762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3B82F6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Core Functions</a:t>
            </a:r>
            <a:endParaRPr/>
          </a:p>
        </p:txBody>
      </p:sp>
      <p:sp>
        <p:nvSpPr>
          <p:cNvPr id="480" name="Google Shape;480;p37"/>
          <p:cNvSpPr/>
          <p:nvPr/>
        </p:nvSpPr>
        <p:spPr>
          <a:xfrm>
            <a:off x="876300" y="2143125"/>
            <a:ext cx="4733925" cy="415230"/>
          </a:xfrm>
          <a:prstGeom prst="roundRect">
            <a:avLst>
              <a:gd fmla="val 9175" name="adj"/>
            </a:avLst>
          </a:prstGeom>
          <a:solidFill>
            <a:srgbClr val="FFFFFF"/>
          </a:solidFill>
          <a:ln cap="flat" cmpd="sng" w="9525">
            <a:solidFill>
              <a:srgbClr val="E2E8F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1" name="Google Shape;481;p37"/>
          <p:cNvSpPr txBox="1"/>
          <p:nvPr/>
        </p:nvSpPr>
        <p:spPr>
          <a:xfrm>
            <a:off x="990600" y="2219325"/>
            <a:ext cx="4505325" cy="26283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D946EF"/>
                </a:solidFill>
                <a:latin typeface="Fira Code"/>
                <a:ea typeface="Fira Code"/>
                <a:cs typeface="Fira Code"/>
                <a:sym typeface="Fira Code"/>
              </a:rPr>
              <a:t>𝑓 </a:t>
            </a:r>
            <a:r>
              <a:rPr b="0" i="0" lang="en-US" sz="1200" u="none" cap="none" strike="noStrike">
                <a:solidFill>
                  <a:srgbClr val="334155"/>
                </a:solidFill>
                <a:latin typeface="Fira Code"/>
                <a:ea typeface="Fira Code"/>
                <a:cs typeface="Fira Code"/>
                <a:sym typeface="Fira Code"/>
              </a:rPr>
              <a:t>rs.CurrentView()</a:t>
            </a:r>
            <a:endParaRPr/>
          </a:p>
        </p:txBody>
      </p:sp>
      <p:sp>
        <p:nvSpPr>
          <p:cNvPr id="482" name="Google Shape;482;p37"/>
          <p:cNvSpPr/>
          <p:nvPr/>
        </p:nvSpPr>
        <p:spPr>
          <a:xfrm>
            <a:off x="876300" y="2653605"/>
            <a:ext cx="4733925" cy="415230"/>
          </a:xfrm>
          <a:prstGeom prst="roundRect">
            <a:avLst>
              <a:gd fmla="val 9175" name="adj"/>
            </a:avLst>
          </a:prstGeom>
          <a:solidFill>
            <a:srgbClr val="FFFFFF"/>
          </a:solidFill>
          <a:ln cap="flat" cmpd="sng" w="9525">
            <a:solidFill>
              <a:srgbClr val="E2E8F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3" name="Google Shape;483;p37"/>
          <p:cNvSpPr txBox="1"/>
          <p:nvPr/>
        </p:nvSpPr>
        <p:spPr>
          <a:xfrm>
            <a:off x="990600" y="2729805"/>
            <a:ext cx="4505325" cy="26283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D946EF"/>
                </a:solidFill>
                <a:latin typeface="Fira Code"/>
                <a:ea typeface="Fira Code"/>
                <a:cs typeface="Fira Code"/>
                <a:sym typeface="Fira Code"/>
              </a:rPr>
              <a:t>𝑓 </a:t>
            </a:r>
            <a:r>
              <a:rPr b="0" i="0" lang="en-US" sz="1200" u="none" cap="none" strike="noStrike">
                <a:solidFill>
                  <a:srgbClr val="334155"/>
                </a:solidFill>
                <a:latin typeface="Fira Code"/>
                <a:ea typeface="Fira Code"/>
                <a:cs typeface="Fira Code"/>
                <a:sym typeface="Fira Code"/>
              </a:rPr>
              <a:t>rs.ZoomExtents()</a:t>
            </a:r>
            <a:endParaRPr/>
          </a:p>
        </p:txBody>
      </p:sp>
      <p:sp>
        <p:nvSpPr>
          <p:cNvPr id="484" name="Google Shape;484;p37"/>
          <p:cNvSpPr/>
          <p:nvPr/>
        </p:nvSpPr>
        <p:spPr>
          <a:xfrm>
            <a:off x="876300" y="3164085"/>
            <a:ext cx="4733925" cy="415230"/>
          </a:xfrm>
          <a:prstGeom prst="roundRect">
            <a:avLst>
              <a:gd fmla="val 9175" name="adj"/>
            </a:avLst>
          </a:prstGeom>
          <a:solidFill>
            <a:srgbClr val="FFFFFF"/>
          </a:solidFill>
          <a:ln cap="flat" cmpd="sng" w="9525">
            <a:solidFill>
              <a:srgbClr val="E2E8F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5" name="Google Shape;485;p37"/>
          <p:cNvSpPr txBox="1"/>
          <p:nvPr/>
        </p:nvSpPr>
        <p:spPr>
          <a:xfrm>
            <a:off x="990600" y="3240285"/>
            <a:ext cx="4505325" cy="26283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D946EF"/>
                </a:solidFill>
                <a:latin typeface="Fira Code"/>
                <a:ea typeface="Fira Code"/>
                <a:cs typeface="Fira Code"/>
                <a:sym typeface="Fira Code"/>
              </a:rPr>
              <a:t>𝑓 </a:t>
            </a:r>
            <a:r>
              <a:rPr b="0" i="0" lang="en-US" sz="1200" u="none" cap="none" strike="noStrike">
                <a:solidFill>
                  <a:srgbClr val="334155"/>
                </a:solidFill>
                <a:latin typeface="Fira Code"/>
                <a:ea typeface="Fira Code"/>
                <a:cs typeface="Fira Code"/>
                <a:sym typeface="Fira Code"/>
              </a:rPr>
              <a:t>rs.ViewCamera()</a:t>
            </a:r>
            <a:endParaRPr/>
          </a:p>
        </p:txBody>
      </p:sp>
      <p:sp>
        <p:nvSpPr>
          <p:cNvPr id="486" name="Google Shape;486;p37"/>
          <p:cNvSpPr/>
          <p:nvPr/>
        </p:nvSpPr>
        <p:spPr>
          <a:xfrm>
            <a:off x="876300" y="3674566"/>
            <a:ext cx="4733925" cy="415230"/>
          </a:xfrm>
          <a:prstGeom prst="roundRect">
            <a:avLst>
              <a:gd fmla="val 9175" name="adj"/>
            </a:avLst>
          </a:prstGeom>
          <a:solidFill>
            <a:srgbClr val="FFFFFF"/>
          </a:solidFill>
          <a:ln cap="flat" cmpd="sng" w="9525">
            <a:solidFill>
              <a:srgbClr val="E2E8F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7" name="Google Shape;487;p37"/>
          <p:cNvSpPr txBox="1"/>
          <p:nvPr/>
        </p:nvSpPr>
        <p:spPr>
          <a:xfrm>
            <a:off x="990600" y="3750766"/>
            <a:ext cx="4505325" cy="26283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D946EF"/>
                </a:solidFill>
                <a:latin typeface="Fira Code"/>
                <a:ea typeface="Fira Code"/>
                <a:cs typeface="Fira Code"/>
                <a:sym typeface="Fira Code"/>
              </a:rPr>
              <a:t>𝑓 </a:t>
            </a:r>
            <a:r>
              <a:rPr b="0" i="0" lang="en-US" sz="1200" u="none" cap="none" strike="noStrike">
                <a:solidFill>
                  <a:srgbClr val="334155"/>
                </a:solidFill>
                <a:latin typeface="Fira Code"/>
                <a:ea typeface="Fira Code"/>
                <a:cs typeface="Fira Code"/>
                <a:sym typeface="Fira Code"/>
              </a:rPr>
              <a:t>rs.ViewTarget()</a:t>
            </a:r>
            <a:endParaRPr/>
          </a:p>
        </p:txBody>
      </p:sp>
      <p:sp>
        <p:nvSpPr>
          <p:cNvPr id="488" name="Google Shape;488;p37"/>
          <p:cNvSpPr/>
          <p:nvPr/>
        </p:nvSpPr>
        <p:spPr>
          <a:xfrm>
            <a:off x="876300" y="4185046"/>
            <a:ext cx="4733925" cy="415230"/>
          </a:xfrm>
          <a:prstGeom prst="roundRect">
            <a:avLst>
              <a:gd fmla="val 9175" name="adj"/>
            </a:avLst>
          </a:prstGeom>
          <a:solidFill>
            <a:srgbClr val="FFFFFF"/>
          </a:solidFill>
          <a:ln cap="flat" cmpd="sng" w="9525">
            <a:solidFill>
              <a:srgbClr val="E2E8F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9" name="Google Shape;489;p37"/>
          <p:cNvSpPr txBox="1"/>
          <p:nvPr/>
        </p:nvSpPr>
        <p:spPr>
          <a:xfrm>
            <a:off x="990600" y="4261246"/>
            <a:ext cx="4505325" cy="26283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D946EF"/>
                </a:solidFill>
                <a:latin typeface="Fira Code"/>
                <a:ea typeface="Fira Code"/>
                <a:cs typeface="Fira Code"/>
                <a:sym typeface="Fira Code"/>
              </a:rPr>
              <a:t>𝑓 </a:t>
            </a:r>
            <a:r>
              <a:rPr b="0" i="0" lang="en-US" sz="1200" u="none" cap="none" strike="noStrike">
                <a:solidFill>
                  <a:srgbClr val="334155"/>
                </a:solidFill>
                <a:latin typeface="Fira Code"/>
                <a:ea typeface="Fira Code"/>
                <a:cs typeface="Fira Code"/>
                <a:sym typeface="Fira Code"/>
              </a:rPr>
              <a:t>rs.RotateView()</a:t>
            </a:r>
            <a:endParaRPr/>
          </a:p>
        </p:txBody>
      </p:sp>
      <p:sp>
        <p:nvSpPr>
          <p:cNvPr id="490" name="Google Shape;490;p37"/>
          <p:cNvSpPr/>
          <p:nvPr/>
        </p:nvSpPr>
        <p:spPr>
          <a:xfrm>
            <a:off x="876300" y="4695527"/>
            <a:ext cx="4733925" cy="415230"/>
          </a:xfrm>
          <a:prstGeom prst="roundRect">
            <a:avLst>
              <a:gd fmla="val 9175" name="adj"/>
            </a:avLst>
          </a:prstGeom>
          <a:solidFill>
            <a:srgbClr val="FFFFFF"/>
          </a:solidFill>
          <a:ln cap="flat" cmpd="sng" w="9525">
            <a:solidFill>
              <a:srgbClr val="E2E8F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1" name="Google Shape;491;p37"/>
          <p:cNvSpPr txBox="1"/>
          <p:nvPr/>
        </p:nvSpPr>
        <p:spPr>
          <a:xfrm>
            <a:off x="990600" y="4771727"/>
            <a:ext cx="4505325" cy="26283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D946EF"/>
                </a:solidFill>
                <a:latin typeface="Fira Code"/>
                <a:ea typeface="Fira Code"/>
                <a:cs typeface="Fira Code"/>
                <a:sym typeface="Fira Code"/>
              </a:rPr>
              <a:t>𝑓 </a:t>
            </a:r>
            <a:r>
              <a:rPr b="0" i="0" lang="en-US" sz="1200" u="none" cap="none" strike="noStrike">
                <a:solidFill>
                  <a:srgbClr val="334155"/>
                </a:solidFill>
                <a:latin typeface="Fira Code"/>
                <a:ea typeface="Fira Code"/>
                <a:cs typeface="Fira Code"/>
                <a:sym typeface="Fira Code"/>
              </a:rPr>
              <a:t>rs.MaximizeRestoreView()</a:t>
            </a:r>
            <a:endParaRPr/>
          </a:p>
        </p:txBody>
      </p:sp>
      <p:sp>
        <p:nvSpPr>
          <p:cNvPr id="492" name="Google Shape;492;p37"/>
          <p:cNvSpPr/>
          <p:nvPr/>
        </p:nvSpPr>
        <p:spPr>
          <a:xfrm>
            <a:off x="876300" y="2548830"/>
            <a:ext cx="4733925" cy="95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3" name="Google Shape;493;p37"/>
          <p:cNvSpPr/>
          <p:nvPr/>
        </p:nvSpPr>
        <p:spPr>
          <a:xfrm>
            <a:off x="876300" y="3059310"/>
            <a:ext cx="4733925" cy="95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4" name="Google Shape;494;p37"/>
          <p:cNvSpPr/>
          <p:nvPr/>
        </p:nvSpPr>
        <p:spPr>
          <a:xfrm>
            <a:off x="876300" y="3569791"/>
            <a:ext cx="4733925" cy="95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5" name="Google Shape;495;p37"/>
          <p:cNvSpPr/>
          <p:nvPr/>
        </p:nvSpPr>
        <p:spPr>
          <a:xfrm>
            <a:off x="876300" y="4080271"/>
            <a:ext cx="4733925" cy="95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6" name="Google Shape;496;p37"/>
          <p:cNvSpPr/>
          <p:nvPr/>
        </p:nvSpPr>
        <p:spPr>
          <a:xfrm>
            <a:off x="876300" y="4590752"/>
            <a:ext cx="4733925" cy="95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7" name="Google Shape;497;p37"/>
          <p:cNvSpPr/>
          <p:nvPr/>
        </p:nvSpPr>
        <p:spPr>
          <a:xfrm>
            <a:off x="876300" y="5101232"/>
            <a:ext cx="4733925" cy="95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8" name="Google Shape;498;p37"/>
          <p:cNvSpPr txBox="1"/>
          <p:nvPr/>
        </p:nvSpPr>
        <p:spPr>
          <a:xfrm>
            <a:off x="581025" y="581025"/>
            <a:ext cx="11581447" cy="5619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6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8. Viewport Control</a:t>
            </a:r>
            <a:endParaRPr/>
          </a:p>
        </p:txBody>
      </p:sp>
      <p:sp>
        <p:nvSpPr>
          <p:cNvPr id="499" name="Google Shape;499;p37"/>
          <p:cNvSpPr/>
          <p:nvPr/>
        </p:nvSpPr>
        <p:spPr>
          <a:xfrm>
            <a:off x="6286500" y="1762516"/>
            <a:ext cx="5324400" cy="46194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rgbClr val="569CD6"/>
                </a:solidFill>
                <a:latin typeface="Fira Code"/>
                <a:ea typeface="Fira Code"/>
                <a:cs typeface="Fira Code"/>
                <a:sym typeface="Fira Code"/>
              </a:rPr>
              <a:t>import</a:t>
            </a:r>
            <a:r>
              <a:rPr lang="en-US" sz="1100">
                <a:solidFill>
                  <a:srgbClr val="D4D4D4"/>
                </a:solidFill>
                <a:latin typeface="Fira Code"/>
                <a:ea typeface="Fira Code"/>
                <a:cs typeface="Fira Code"/>
                <a:sym typeface="Fira Code"/>
              </a:rPr>
              <a:t> rhinoscriptsyntax </a:t>
            </a:r>
            <a:r>
              <a:rPr lang="en-US" sz="1100">
                <a:solidFill>
                  <a:srgbClr val="569CD6"/>
                </a:solidFill>
                <a:latin typeface="Fira Code"/>
                <a:ea typeface="Fira Code"/>
                <a:cs typeface="Fira Code"/>
                <a:sym typeface="Fira Code"/>
              </a:rPr>
              <a:t>as</a:t>
            </a:r>
            <a:r>
              <a:rPr lang="en-US" sz="1100">
                <a:solidFill>
                  <a:srgbClr val="D4D4D4"/>
                </a:solidFill>
                <a:latin typeface="Fira Code"/>
                <a:ea typeface="Fira Code"/>
                <a:cs typeface="Fira Code"/>
                <a:sym typeface="Fira Code"/>
              </a:rPr>
              <a:t> rs</a:t>
            </a:r>
            <a:endParaRPr sz="1100">
              <a:solidFill>
                <a:srgbClr val="D4D4D4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rgbClr val="569CD6"/>
                </a:solidFill>
                <a:latin typeface="Fira Code"/>
                <a:ea typeface="Fira Code"/>
                <a:cs typeface="Fira Code"/>
                <a:sym typeface="Fira Code"/>
              </a:rPr>
              <a:t>import</a:t>
            </a:r>
            <a:r>
              <a:rPr lang="en-US" sz="1100">
                <a:solidFill>
                  <a:srgbClr val="D4D4D4"/>
                </a:solidFill>
                <a:latin typeface="Fira Code"/>
                <a:ea typeface="Fira Code"/>
                <a:cs typeface="Fira Code"/>
                <a:sym typeface="Fira Code"/>
              </a:rPr>
              <a:t> time</a:t>
            </a:r>
            <a:endParaRPr sz="1100">
              <a:solidFill>
                <a:srgbClr val="D4D4D4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rgbClr val="D4D4D4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rgbClr val="9CDCFE"/>
                </a:solidFill>
                <a:latin typeface="Fira Code"/>
                <a:ea typeface="Fira Code"/>
                <a:cs typeface="Fira Code"/>
                <a:sym typeface="Fira Code"/>
              </a:rPr>
              <a:t>view</a:t>
            </a:r>
            <a:r>
              <a:rPr lang="en-US" sz="1100">
                <a:solidFill>
                  <a:srgbClr val="D4D4D4"/>
                </a:solidFill>
                <a:latin typeface="Fira Code"/>
                <a:ea typeface="Fira Code"/>
                <a:cs typeface="Fira Code"/>
                <a:sym typeface="Fira Code"/>
              </a:rPr>
              <a:t> = </a:t>
            </a:r>
            <a:r>
              <a:rPr lang="en-US" sz="1100">
                <a:solidFill>
                  <a:srgbClr val="DCDCAA"/>
                </a:solidFill>
                <a:latin typeface="Fira Code"/>
                <a:ea typeface="Fira Code"/>
                <a:cs typeface="Fira Code"/>
                <a:sym typeface="Fira Code"/>
              </a:rPr>
              <a:t>rs.CurrentView</a:t>
            </a:r>
            <a:r>
              <a:rPr lang="en-US" sz="1100">
                <a:solidFill>
                  <a:srgbClr val="D4D4D4"/>
                </a:solidFill>
                <a:latin typeface="Fira Code"/>
                <a:ea typeface="Fira Code"/>
                <a:cs typeface="Fira Code"/>
                <a:sym typeface="Fira Code"/>
              </a:rPr>
              <a:t>()</a:t>
            </a:r>
            <a:endParaRPr sz="1100">
              <a:solidFill>
                <a:srgbClr val="D4D4D4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rgbClr val="DCDCAA"/>
                </a:solidFill>
                <a:latin typeface="Fira Code"/>
                <a:ea typeface="Fira Code"/>
                <a:cs typeface="Fira Code"/>
                <a:sym typeface="Fira Code"/>
              </a:rPr>
              <a:t>rs.ZoomExtents</a:t>
            </a:r>
            <a:r>
              <a:rPr lang="en-US" sz="1100">
                <a:solidFill>
                  <a:srgbClr val="D4D4D4"/>
                </a:solidFill>
                <a:latin typeface="Fira Code"/>
                <a:ea typeface="Fira Code"/>
                <a:cs typeface="Fira Code"/>
                <a:sym typeface="Fira Code"/>
              </a:rPr>
              <a:t>(</a:t>
            </a:r>
            <a:r>
              <a:rPr lang="en-US" sz="1100">
                <a:solidFill>
                  <a:srgbClr val="9CDCFE"/>
                </a:solidFill>
                <a:latin typeface="Fira Code"/>
                <a:ea typeface="Fira Code"/>
                <a:cs typeface="Fira Code"/>
                <a:sym typeface="Fira Code"/>
              </a:rPr>
              <a:t>view</a:t>
            </a:r>
            <a:r>
              <a:rPr lang="en-US" sz="1100">
                <a:solidFill>
                  <a:srgbClr val="D4D4D4"/>
                </a:solidFill>
                <a:latin typeface="Fira Code"/>
                <a:ea typeface="Fira Code"/>
                <a:cs typeface="Fira Code"/>
                <a:sym typeface="Fira Code"/>
              </a:rPr>
              <a:t>)</a:t>
            </a:r>
            <a:endParaRPr sz="1100">
              <a:solidFill>
                <a:srgbClr val="D4D4D4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rgbClr val="D4D4D4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rgbClr val="6A9955"/>
                </a:solidFill>
                <a:latin typeface="Fira Code"/>
                <a:ea typeface="Fira Code"/>
                <a:cs typeface="Fira Code"/>
                <a:sym typeface="Fira Code"/>
              </a:rPr>
              <a:t># Prompt: Rotate view 72 times * 5 deg = 360</a:t>
            </a:r>
            <a:endParaRPr sz="1100">
              <a:solidFill>
                <a:srgbClr val="D4D4D4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rgbClr val="569CD6"/>
                </a:solidFill>
                <a:latin typeface="Fira Code"/>
                <a:ea typeface="Fira Code"/>
                <a:cs typeface="Fira Code"/>
                <a:sym typeface="Fira Code"/>
              </a:rPr>
              <a:t>for</a:t>
            </a:r>
            <a:r>
              <a:rPr lang="en-US" sz="1100">
                <a:solidFill>
                  <a:srgbClr val="D4D4D4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100">
                <a:solidFill>
                  <a:srgbClr val="9CDCFE"/>
                </a:solidFill>
                <a:latin typeface="Fira Code"/>
                <a:ea typeface="Fira Code"/>
                <a:cs typeface="Fira Code"/>
                <a:sym typeface="Fira Code"/>
              </a:rPr>
              <a:t>i</a:t>
            </a:r>
            <a:r>
              <a:rPr lang="en-US" sz="1100">
                <a:solidFill>
                  <a:srgbClr val="D4D4D4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100">
                <a:solidFill>
                  <a:srgbClr val="569CD6"/>
                </a:solidFill>
                <a:latin typeface="Fira Code"/>
                <a:ea typeface="Fira Code"/>
                <a:cs typeface="Fira Code"/>
                <a:sym typeface="Fira Code"/>
              </a:rPr>
              <a:t>in</a:t>
            </a:r>
            <a:r>
              <a:rPr lang="en-US" sz="1100">
                <a:solidFill>
                  <a:srgbClr val="D4D4D4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100">
                <a:solidFill>
                  <a:srgbClr val="DCDCAA"/>
                </a:solidFill>
                <a:latin typeface="Fira Code"/>
                <a:ea typeface="Fira Code"/>
                <a:cs typeface="Fira Code"/>
                <a:sym typeface="Fira Code"/>
              </a:rPr>
              <a:t>range</a:t>
            </a:r>
            <a:r>
              <a:rPr lang="en-US" sz="1100">
                <a:solidFill>
                  <a:srgbClr val="D4D4D4"/>
                </a:solidFill>
                <a:latin typeface="Fira Code"/>
                <a:ea typeface="Fira Code"/>
                <a:cs typeface="Fira Code"/>
                <a:sym typeface="Fira Code"/>
              </a:rPr>
              <a:t>(</a:t>
            </a:r>
            <a:r>
              <a:rPr lang="en-US" sz="1100">
                <a:solidFill>
                  <a:srgbClr val="B5CEA8"/>
                </a:solidFill>
                <a:latin typeface="Fira Code"/>
                <a:ea typeface="Fira Code"/>
                <a:cs typeface="Fira Code"/>
                <a:sym typeface="Fira Code"/>
              </a:rPr>
              <a:t>0</a:t>
            </a:r>
            <a:r>
              <a:rPr lang="en-US" sz="1100">
                <a:solidFill>
                  <a:srgbClr val="D4D4D4"/>
                </a:solidFill>
                <a:latin typeface="Fira Code"/>
                <a:ea typeface="Fira Code"/>
                <a:cs typeface="Fira Code"/>
                <a:sym typeface="Fira Code"/>
              </a:rPr>
              <a:t>, </a:t>
            </a:r>
            <a:r>
              <a:rPr lang="en-US" sz="1100">
                <a:solidFill>
                  <a:srgbClr val="B5CEA8"/>
                </a:solidFill>
                <a:latin typeface="Fira Code"/>
                <a:ea typeface="Fira Code"/>
                <a:cs typeface="Fira Code"/>
                <a:sym typeface="Fira Code"/>
              </a:rPr>
              <a:t>72</a:t>
            </a:r>
            <a:r>
              <a:rPr lang="en-US" sz="1100">
                <a:solidFill>
                  <a:srgbClr val="D4D4D4"/>
                </a:solidFill>
                <a:latin typeface="Fira Code"/>
                <a:ea typeface="Fira Code"/>
                <a:cs typeface="Fira Code"/>
                <a:sym typeface="Fira Code"/>
              </a:rPr>
              <a:t>):</a:t>
            </a:r>
            <a:endParaRPr sz="1100">
              <a:solidFill>
                <a:srgbClr val="D4D4D4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rgbClr val="D4D4D4"/>
                </a:solidFill>
                <a:latin typeface="Fira Code"/>
                <a:ea typeface="Fira Code"/>
                <a:cs typeface="Fira Code"/>
                <a:sym typeface="Fira Code"/>
              </a:rPr>
              <a:t>    </a:t>
            </a:r>
            <a:r>
              <a:rPr lang="en-US" sz="1100">
                <a:solidFill>
                  <a:srgbClr val="DCDCAA"/>
                </a:solidFill>
                <a:latin typeface="Fira Code"/>
                <a:ea typeface="Fira Code"/>
                <a:cs typeface="Fira Code"/>
                <a:sym typeface="Fira Code"/>
              </a:rPr>
              <a:t>rs.RotateView</a:t>
            </a:r>
            <a:r>
              <a:rPr lang="en-US" sz="1100">
                <a:solidFill>
                  <a:srgbClr val="D4D4D4"/>
                </a:solidFill>
                <a:latin typeface="Fira Code"/>
                <a:ea typeface="Fira Code"/>
                <a:cs typeface="Fira Code"/>
                <a:sym typeface="Fira Code"/>
              </a:rPr>
              <a:t>(</a:t>
            </a:r>
            <a:r>
              <a:rPr lang="en-US" sz="1100">
                <a:solidFill>
                  <a:srgbClr val="9CDCFE"/>
                </a:solidFill>
                <a:latin typeface="Fira Code"/>
                <a:ea typeface="Fira Code"/>
                <a:cs typeface="Fira Code"/>
                <a:sym typeface="Fira Code"/>
              </a:rPr>
              <a:t>view</a:t>
            </a:r>
            <a:r>
              <a:rPr lang="en-US" sz="1100">
                <a:solidFill>
                  <a:srgbClr val="D4D4D4"/>
                </a:solidFill>
                <a:latin typeface="Fira Code"/>
                <a:ea typeface="Fira Code"/>
                <a:cs typeface="Fira Code"/>
                <a:sym typeface="Fira Code"/>
              </a:rPr>
              <a:t>, </a:t>
            </a:r>
            <a:r>
              <a:rPr lang="en-US" sz="1100">
                <a:solidFill>
                  <a:srgbClr val="B5CEA8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r>
              <a:rPr lang="en-US" sz="1100">
                <a:solidFill>
                  <a:srgbClr val="D4D4D4"/>
                </a:solidFill>
                <a:latin typeface="Fira Code"/>
                <a:ea typeface="Fira Code"/>
                <a:cs typeface="Fira Code"/>
                <a:sym typeface="Fira Code"/>
              </a:rPr>
              <a:t>, </a:t>
            </a:r>
            <a:r>
              <a:rPr lang="en-US" sz="1100">
                <a:solidFill>
                  <a:srgbClr val="B5CEA8"/>
                </a:solidFill>
                <a:latin typeface="Fira Code"/>
                <a:ea typeface="Fira Code"/>
                <a:cs typeface="Fira Code"/>
                <a:sym typeface="Fira Code"/>
              </a:rPr>
              <a:t>5.0</a:t>
            </a:r>
            <a:r>
              <a:rPr lang="en-US" sz="1100">
                <a:solidFill>
                  <a:srgbClr val="D4D4D4"/>
                </a:solidFill>
                <a:latin typeface="Fira Code"/>
                <a:ea typeface="Fira Code"/>
                <a:cs typeface="Fira Code"/>
                <a:sym typeface="Fira Code"/>
              </a:rPr>
              <a:t>)</a:t>
            </a:r>
            <a:endParaRPr sz="1100">
              <a:solidFill>
                <a:srgbClr val="D4D4D4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190500" marR="1905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rgbClr val="D4D4D4"/>
                </a:solidFill>
                <a:latin typeface="Fira Code"/>
                <a:ea typeface="Fira Code"/>
                <a:cs typeface="Fira Code"/>
                <a:sym typeface="Fira Code"/>
              </a:rPr>
              <a:t>    </a:t>
            </a:r>
            <a:r>
              <a:rPr lang="en-US" sz="1100">
                <a:solidFill>
                  <a:srgbClr val="DCDCAA"/>
                </a:solidFill>
                <a:latin typeface="Fira Code"/>
                <a:ea typeface="Fira Code"/>
                <a:cs typeface="Fira Code"/>
                <a:sym typeface="Fira Code"/>
              </a:rPr>
              <a:t>rs.Sleep</a:t>
            </a:r>
            <a:r>
              <a:rPr lang="en-US" sz="1100">
                <a:solidFill>
                  <a:srgbClr val="D4D4D4"/>
                </a:solidFill>
                <a:latin typeface="Fira Code"/>
                <a:ea typeface="Fira Code"/>
                <a:cs typeface="Fira Code"/>
                <a:sym typeface="Fira Code"/>
              </a:rPr>
              <a:t>(</a:t>
            </a:r>
            <a:r>
              <a:rPr lang="en-US" sz="1100">
                <a:solidFill>
                  <a:srgbClr val="B5CEA8"/>
                </a:solidFill>
                <a:latin typeface="Fira Code"/>
                <a:ea typeface="Fira Code"/>
                <a:cs typeface="Fira Code"/>
                <a:sym typeface="Fira Code"/>
              </a:rPr>
              <a:t>50</a:t>
            </a:r>
            <a:r>
              <a:rPr lang="en-US" sz="1100">
                <a:solidFill>
                  <a:srgbClr val="D4D4D4"/>
                </a:solidFill>
                <a:latin typeface="Fira Code"/>
                <a:ea typeface="Fira Code"/>
                <a:cs typeface="Fira Code"/>
                <a:sym typeface="Fira Code"/>
              </a:rPr>
              <a:t>) </a:t>
            </a:r>
            <a:r>
              <a:rPr lang="en-US" sz="1100">
                <a:solidFill>
                  <a:srgbClr val="6A9955"/>
                </a:solidFill>
                <a:latin typeface="Fira Code"/>
                <a:ea typeface="Fira Code"/>
                <a:cs typeface="Fira Code"/>
                <a:sym typeface="Fira Code"/>
              </a:rPr>
              <a:t># Pause 50ms</a:t>
            </a:r>
            <a:endParaRPr sz="1100">
              <a:solidFill>
                <a:srgbClr val="6A9955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rgbClr val="569CD6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190500" marR="1905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rgbClr val="D4D4D4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lt1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lt1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504" name="Google Shape;504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505" name="Google Shape;505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86500" y="1428750"/>
            <a:ext cx="5324475" cy="3810000"/>
          </a:xfrm>
          <a:prstGeom prst="rect">
            <a:avLst/>
          </a:prstGeom>
          <a:noFill/>
          <a:ln>
            <a:noFill/>
          </a:ln>
        </p:spPr>
      </p:pic>
      <p:sp>
        <p:nvSpPr>
          <p:cNvPr id="506" name="Google Shape;506;p38"/>
          <p:cNvSpPr txBox="1"/>
          <p:nvPr/>
        </p:nvSpPr>
        <p:spPr>
          <a:xfrm>
            <a:off x="581025" y="1619250"/>
            <a:ext cx="5324475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Automate layer creation and project structure.</a:t>
            </a:r>
            <a:endParaRPr/>
          </a:p>
        </p:txBody>
      </p:sp>
      <p:pic>
        <p:nvPicPr>
          <p:cNvPr descr="image.png" id="507" name="Google Shape;507;p3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86500" y="1428750"/>
            <a:ext cx="5324475" cy="3810000"/>
          </a:xfrm>
          <a:prstGeom prst="rect">
            <a:avLst/>
          </a:prstGeom>
          <a:noFill/>
          <a:ln>
            <a:noFill/>
          </a:ln>
        </p:spPr>
      </p:pic>
      <p:sp>
        <p:nvSpPr>
          <p:cNvPr id="508" name="Google Shape;508;p38"/>
          <p:cNvSpPr txBox="1"/>
          <p:nvPr/>
        </p:nvSpPr>
        <p:spPr>
          <a:xfrm>
            <a:off x="581025" y="581025"/>
            <a:ext cx="11581447" cy="5619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6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9. Document Management</a:t>
            </a:r>
            <a:endParaRPr/>
          </a:p>
        </p:txBody>
      </p:sp>
      <p:sp>
        <p:nvSpPr>
          <p:cNvPr id="509" name="Google Shape;509;p38"/>
          <p:cNvSpPr txBox="1"/>
          <p:nvPr/>
        </p:nvSpPr>
        <p:spPr>
          <a:xfrm>
            <a:off x="581025" y="3645175"/>
            <a:ext cx="4496100" cy="1133100"/>
          </a:xfrm>
          <a:prstGeom prst="rect">
            <a:avLst/>
          </a:prstGeom>
          <a:solidFill>
            <a:srgbClr val="CBD5E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050">
                <a:solidFill>
                  <a:srgbClr val="F97316"/>
                </a:solidFill>
                <a:latin typeface="Inter"/>
                <a:ea typeface="Inter"/>
                <a:cs typeface="Inter"/>
                <a:sym typeface="Inter"/>
              </a:rPr>
              <a:t>Vibe Prompt</a:t>
            </a:r>
            <a:endParaRPr b="1" sz="1050">
              <a:solidFill>
                <a:srgbClr val="F97316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571500" marR="5715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rgbClr val="0F172A"/>
                </a:solidFill>
                <a:highlight>
                  <a:srgbClr val="F8FAFC"/>
                </a:highlight>
                <a:latin typeface="Fira Code"/>
                <a:ea typeface="Fira Code"/>
                <a:cs typeface="Fira Code"/>
                <a:sym typeface="Fira Code"/>
              </a:rPr>
              <a:t>"Create a new </a:t>
            </a:r>
            <a:r>
              <a:rPr b="1" lang="en-US" sz="1350">
                <a:solidFill>
                  <a:srgbClr val="0F172A"/>
                </a:solidFill>
                <a:latin typeface="Fira Code"/>
                <a:ea typeface="Fira Code"/>
                <a:cs typeface="Fira Code"/>
                <a:sym typeface="Fira Code"/>
              </a:rPr>
              <a:t>red layer</a:t>
            </a:r>
            <a:r>
              <a:rPr lang="en-US" sz="1350">
                <a:solidFill>
                  <a:srgbClr val="0F172A"/>
                </a:solidFill>
                <a:highlight>
                  <a:srgbClr val="F8FAFC"/>
                </a:highlight>
                <a:latin typeface="Fira Code"/>
                <a:ea typeface="Fira Code"/>
                <a:cs typeface="Fira Code"/>
                <a:sym typeface="Fira Code"/>
              </a:rPr>
              <a:t> named 'Scripted_Layer' and </a:t>
            </a:r>
            <a:r>
              <a:rPr b="1" lang="en-US" sz="1350">
                <a:solidFill>
                  <a:srgbClr val="0F172A"/>
                </a:solidFill>
                <a:latin typeface="Fira Code"/>
                <a:ea typeface="Fira Code"/>
                <a:cs typeface="Fira Code"/>
                <a:sym typeface="Fira Code"/>
              </a:rPr>
              <a:t>make it the active layer</a:t>
            </a:r>
            <a:r>
              <a:rPr lang="en-US" sz="1350">
                <a:solidFill>
                  <a:srgbClr val="0F172A"/>
                </a:solidFill>
                <a:highlight>
                  <a:srgbClr val="F8FAFC"/>
                </a:highlight>
                <a:latin typeface="Fira Code"/>
                <a:ea typeface="Fira Code"/>
                <a:cs typeface="Fira Code"/>
                <a:sym typeface="Fira Code"/>
              </a:rPr>
              <a:t>."</a:t>
            </a:r>
            <a:endParaRPr b="1" sz="1050">
              <a:solidFill>
                <a:srgbClr val="F97316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514" name="Google Shape;514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515" name="Google Shape;515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1025" y="1428750"/>
            <a:ext cx="5324475" cy="48482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516" name="Google Shape;516;p3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86500" y="1428750"/>
            <a:ext cx="532447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517" name="Google Shape;517;p39"/>
          <p:cNvSpPr txBox="1"/>
          <p:nvPr/>
        </p:nvSpPr>
        <p:spPr>
          <a:xfrm>
            <a:off x="876300" y="1724025"/>
            <a:ext cx="4970621" cy="2762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3B82F6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Core Functions</a:t>
            </a:r>
            <a:endParaRPr/>
          </a:p>
        </p:txBody>
      </p:sp>
      <p:sp>
        <p:nvSpPr>
          <p:cNvPr id="518" name="Google Shape;518;p39"/>
          <p:cNvSpPr/>
          <p:nvPr/>
        </p:nvSpPr>
        <p:spPr>
          <a:xfrm>
            <a:off x="876300" y="2143125"/>
            <a:ext cx="4733925" cy="415230"/>
          </a:xfrm>
          <a:prstGeom prst="roundRect">
            <a:avLst>
              <a:gd fmla="val 9175" name="adj"/>
            </a:avLst>
          </a:prstGeom>
          <a:solidFill>
            <a:srgbClr val="FFFFFF"/>
          </a:solidFill>
          <a:ln cap="flat" cmpd="sng" w="9525">
            <a:solidFill>
              <a:srgbClr val="E2E8F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9" name="Google Shape;519;p39"/>
          <p:cNvSpPr txBox="1"/>
          <p:nvPr/>
        </p:nvSpPr>
        <p:spPr>
          <a:xfrm>
            <a:off x="990600" y="2219325"/>
            <a:ext cx="4505325" cy="26283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D946EF"/>
                </a:solidFill>
                <a:latin typeface="Fira Code"/>
                <a:ea typeface="Fira Code"/>
                <a:cs typeface="Fira Code"/>
                <a:sym typeface="Fira Code"/>
              </a:rPr>
              <a:t>𝑓 </a:t>
            </a:r>
            <a:r>
              <a:rPr b="0" i="0" lang="en-US" sz="1200" u="none" cap="none" strike="noStrike">
                <a:solidFill>
                  <a:srgbClr val="334155"/>
                </a:solidFill>
                <a:latin typeface="Fira Code"/>
                <a:ea typeface="Fira Code"/>
                <a:cs typeface="Fira Code"/>
                <a:sym typeface="Fira Code"/>
              </a:rPr>
              <a:t>rs.AddLayer()</a:t>
            </a:r>
            <a:endParaRPr/>
          </a:p>
        </p:txBody>
      </p:sp>
      <p:sp>
        <p:nvSpPr>
          <p:cNvPr id="520" name="Google Shape;520;p39"/>
          <p:cNvSpPr/>
          <p:nvPr/>
        </p:nvSpPr>
        <p:spPr>
          <a:xfrm>
            <a:off x="876300" y="2653605"/>
            <a:ext cx="4733925" cy="415230"/>
          </a:xfrm>
          <a:prstGeom prst="roundRect">
            <a:avLst>
              <a:gd fmla="val 9175" name="adj"/>
            </a:avLst>
          </a:prstGeom>
          <a:solidFill>
            <a:srgbClr val="FFFFFF"/>
          </a:solidFill>
          <a:ln cap="flat" cmpd="sng" w="9525">
            <a:solidFill>
              <a:srgbClr val="E2E8F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1" name="Google Shape;521;p39"/>
          <p:cNvSpPr txBox="1"/>
          <p:nvPr/>
        </p:nvSpPr>
        <p:spPr>
          <a:xfrm>
            <a:off x="990600" y="2729805"/>
            <a:ext cx="4505325" cy="26283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D946EF"/>
                </a:solidFill>
                <a:latin typeface="Fira Code"/>
                <a:ea typeface="Fira Code"/>
                <a:cs typeface="Fira Code"/>
                <a:sym typeface="Fira Code"/>
              </a:rPr>
              <a:t>𝑓 </a:t>
            </a:r>
            <a:r>
              <a:rPr b="0" i="0" lang="en-US" sz="1200" u="none" cap="none" strike="noStrike">
                <a:solidFill>
                  <a:srgbClr val="334155"/>
                </a:solidFill>
                <a:latin typeface="Fira Code"/>
                <a:ea typeface="Fira Code"/>
                <a:cs typeface="Fira Code"/>
                <a:sym typeface="Fira Code"/>
              </a:rPr>
              <a:t>rs.CurrentLayer()</a:t>
            </a:r>
            <a:endParaRPr/>
          </a:p>
        </p:txBody>
      </p:sp>
      <p:sp>
        <p:nvSpPr>
          <p:cNvPr id="522" name="Google Shape;522;p39"/>
          <p:cNvSpPr/>
          <p:nvPr/>
        </p:nvSpPr>
        <p:spPr>
          <a:xfrm>
            <a:off x="876300" y="3164085"/>
            <a:ext cx="4733925" cy="415230"/>
          </a:xfrm>
          <a:prstGeom prst="roundRect">
            <a:avLst>
              <a:gd fmla="val 9175" name="adj"/>
            </a:avLst>
          </a:prstGeom>
          <a:solidFill>
            <a:srgbClr val="FFFFFF"/>
          </a:solidFill>
          <a:ln cap="flat" cmpd="sng" w="9525">
            <a:solidFill>
              <a:srgbClr val="E2E8F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3" name="Google Shape;523;p39"/>
          <p:cNvSpPr txBox="1"/>
          <p:nvPr/>
        </p:nvSpPr>
        <p:spPr>
          <a:xfrm>
            <a:off x="990600" y="3240285"/>
            <a:ext cx="4505325" cy="26283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D946EF"/>
                </a:solidFill>
                <a:latin typeface="Fira Code"/>
                <a:ea typeface="Fira Code"/>
                <a:cs typeface="Fira Code"/>
                <a:sym typeface="Fira Code"/>
              </a:rPr>
              <a:t>𝑓 </a:t>
            </a:r>
            <a:r>
              <a:rPr b="0" i="0" lang="en-US" sz="1200" u="none" cap="none" strike="noStrike">
                <a:solidFill>
                  <a:srgbClr val="334155"/>
                </a:solidFill>
                <a:latin typeface="Fira Code"/>
                <a:ea typeface="Fira Code"/>
                <a:cs typeface="Fira Code"/>
                <a:sym typeface="Fira Code"/>
              </a:rPr>
              <a:t>rs.LayerColor()</a:t>
            </a:r>
            <a:endParaRPr/>
          </a:p>
        </p:txBody>
      </p:sp>
      <p:sp>
        <p:nvSpPr>
          <p:cNvPr id="524" name="Google Shape;524;p39"/>
          <p:cNvSpPr/>
          <p:nvPr/>
        </p:nvSpPr>
        <p:spPr>
          <a:xfrm>
            <a:off x="876300" y="3674566"/>
            <a:ext cx="4733925" cy="415230"/>
          </a:xfrm>
          <a:prstGeom prst="roundRect">
            <a:avLst>
              <a:gd fmla="val 9175" name="adj"/>
            </a:avLst>
          </a:prstGeom>
          <a:solidFill>
            <a:srgbClr val="FFFFFF"/>
          </a:solidFill>
          <a:ln cap="flat" cmpd="sng" w="9525">
            <a:solidFill>
              <a:srgbClr val="E2E8F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5" name="Google Shape;525;p39"/>
          <p:cNvSpPr txBox="1"/>
          <p:nvPr/>
        </p:nvSpPr>
        <p:spPr>
          <a:xfrm>
            <a:off x="990600" y="3750766"/>
            <a:ext cx="4505325" cy="26283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D946EF"/>
                </a:solidFill>
                <a:latin typeface="Fira Code"/>
                <a:ea typeface="Fira Code"/>
                <a:cs typeface="Fira Code"/>
                <a:sym typeface="Fira Code"/>
              </a:rPr>
              <a:t>𝑓 </a:t>
            </a:r>
            <a:r>
              <a:rPr b="0" i="0" lang="en-US" sz="1200" u="none" cap="none" strike="noStrike">
                <a:solidFill>
                  <a:srgbClr val="334155"/>
                </a:solidFill>
                <a:latin typeface="Fira Code"/>
                <a:ea typeface="Fira Code"/>
                <a:cs typeface="Fira Code"/>
                <a:sym typeface="Fira Code"/>
              </a:rPr>
              <a:t>rs.DeleteLayer()</a:t>
            </a:r>
            <a:endParaRPr/>
          </a:p>
        </p:txBody>
      </p:sp>
      <p:sp>
        <p:nvSpPr>
          <p:cNvPr id="526" name="Google Shape;526;p39"/>
          <p:cNvSpPr/>
          <p:nvPr/>
        </p:nvSpPr>
        <p:spPr>
          <a:xfrm>
            <a:off x="876300" y="4185046"/>
            <a:ext cx="4733925" cy="415230"/>
          </a:xfrm>
          <a:prstGeom prst="roundRect">
            <a:avLst>
              <a:gd fmla="val 9175" name="adj"/>
            </a:avLst>
          </a:prstGeom>
          <a:solidFill>
            <a:srgbClr val="FFFFFF"/>
          </a:solidFill>
          <a:ln cap="flat" cmpd="sng" w="9525">
            <a:solidFill>
              <a:srgbClr val="E2E8F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7" name="Google Shape;527;p39"/>
          <p:cNvSpPr txBox="1"/>
          <p:nvPr/>
        </p:nvSpPr>
        <p:spPr>
          <a:xfrm>
            <a:off x="990600" y="4261246"/>
            <a:ext cx="4505325" cy="26283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D946EF"/>
                </a:solidFill>
                <a:latin typeface="Fira Code"/>
                <a:ea typeface="Fira Code"/>
                <a:cs typeface="Fira Code"/>
                <a:sym typeface="Fira Code"/>
              </a:rPr>
              <a:t>𝑓 </a:t>
            </a:r>
            <a:r>
              <a:rPr b="0" i="0" lang="en-US" sz="1200" u="none" cap="none" strike="noStrike">
                <a:solidFill>
                  <a:srgbClr val="334155"/>
                </a:solidFill>
                <a:latin typeface="Fira Code"/>
                <a:ea typeface="Fira Code"/>
                <a:cs typeface="Fira Code"/>
                <a:sym typeface="Fira Code"/>
              </a:rPr>
              <a:t>rs.AddGroup()</a:t>
            </a:r>
            <a:endParaRPr/>
          </a:p>
        </p:txBody>
      </p:sp>
      <p:sp>
        <p:nvSpPr>
          <p:cNvPr id="528" name="Google Shape;528;p39"/>
          <p:cNvSpPr/>
          <p:nvPr/>
        </p:nvSpPr>
        <p:spPr>
          <a:xfrm>
            <a:off x="876300" y="4695527"/>
            <a:ext cx="4733925" cy="415230"/>
          </a:xfrm>
          <a:prstGeom prst="roundRect">
            <a:avLst>
              <a:gd fmla="val 9175" name="adj"/>
            </a:avLst>
          </a:prstGeom>
          <a:solidFill>
            <a:srgbClr val="FFFFFF"/>
          </a:solidFill>
          <a:ln cap="flat" cmpd="sng" w="9525">
            <a:solidFill>
              <a:srgbClr val="E2E8F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9" name="Google Shape;529;p39"/>
          <p:cNvSpPr txBox="1"/>
          <p:nvPr/>
        </p:nvSpPr>
        <p:spPr>
          <a:xfrm>
            <a:off x="990600" y="4771727"/>
            <a:ext cx="4505325" cy="26283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D946EF"/>
                </a:solidFill>
                <a:latin typeface="Fira Code"/>
                <a:ea typeface="Fira Code"/>
                <a:cs typeface="Fira Code"/>
                <a:sym typeface="Fira Code"/>
              </a:rPr>
              <a:t>𝑓 </a:t>
            </a:r>
            <a:r>
              <a:rPr b="0" i="0" lang="en-US" sz="1200" u="none" cap="none" strike="noStrike">
                <a:solidFill>
                  <a:srgbClr val="334155"/>
                </a:solidFill>
                <a:latin typeface="Fira Code"/>
                <a:ea typeface="Fira Code"/>
                <a:cs typeface="Fira Code"/>
                <a:sym typeface="Fira Code"/>
              </a:rPr>
              <a:t>rs.AddBlock()</a:t>
            </a:r>
            <a:endParaRPr/>
          </a:p>
        </p:txBody>
      </p:sp>
      <p:sp>
        <p:nvSpPr>
          <p:cNvPr id="530" name="Google Shape;530;p39"/>
          <p:cNvSpPr/>
          <p:nvPr/>
        </p:nvSpPr>
        <p:spPr>
          <a:xfrm>
            <a:off x="876300" y="2548830"/>
            <a:ext cx="4733925" cy="95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1" name="Google Shape;531;p39"/>
          <p:cNvSpPr/>
          <p:nvPr/>
        </p:nvSpPr>
        <p:spPr>
          <a:xfrm>
            <a:off x="876300" y="3059310"/>
            <a:ext cx="4733925" cy="95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2" name="Google Shape;532;p39"/>
          <p:cNvSpPr/>
          <p:nvPr/>
        </p:nvSpPr>
        <p:spPr>
          <a:xfrm>
            <a:off x="876300" y="3569791"/>
            <a:ext cx="4733925" cy="95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3" name="Google Shape;533;p39"/>
          <p:cNvSpPr/>
          <p:nvPr/>
        </p:nvSpPr>
        <p:spPr>
          <a:xfrm>
            <a:off x="876300" y="4080271"/>
            <a:ext cx="4733925" cy="95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4" name="Google Shape;534;p39"/>
          <p:cNvSpPr/>
          <p:nvPr/>
        </p:nvSpPr>
        <p:spPr>
          <a:xfrm>
            <a:off x="876300" y="4590752"/>
            <a:ext cx="4733925" cy="95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5" name="Google Shape;535;p39"/>
          <p:cNvSpPr/>
          <p:nvPr/>
        </p:nvSpPr>
        <p:spPr>
          <a:xfrm>
            <a:off x="876300" y="5101232"/>
            <a:ext cx="4733925" cy="95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6" name="Google Shape;536;p39"/>
          <p:cNvSpPr txBox="1"/>
          <p:nvPr/>
        </p:nvSpPr>
        <p:spPr>
          <a:xfrm>
            <a:off x="581025" y="581025"/>
            <a:ext cx="11581447" cy="5619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6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9. Document Management</a:t>
            </a:r>
            <a:endParaRPr/>
          </a:p>
        </p:txBody>
      </p:sp>
      <p:sp>
        <p:nvSpPr>
          <p:cNvPr id="537" name="Google Shape;537;p39"/>
          <p:cNvSpPr/>
          <p:nvPr/>
        </p:nvSpPr>
        <p:spPr>
          <a:xfrm>
            <a:off x="6286500" y="1762516"/>
            <a:ext cx="5324400" cy="46194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rgbClr val="569CD6"/>
                </a:solidFill>
                <a:latin typeface="Fira Code"/>
                <a:ea typeface="Fira Code"/>
                <a:cs typeface="Fira Code"/>
                <a:sym typeface="Fira Code"/>
              </a:rPr>
              <a:t>import</a:t>
            </a:r>
            <a:r>
              <a:rPr lang="en-US" sz="1100">
                <a:solidFill>
                  <a:srgbClr val="D4D4D4"/>
                </a:solidFill>
                <a:latin typeface="Fira Code"/>
                <a:ea typeface="Fira Code"/>
                <a:cs typeface="Fira Code"/>
                <a:sym typeface="Fira Code"/>
              </a:rPr>
              <a:t> rhinoscriptsyntax </a:t>
            </a:r>
            <a:r>
              <a:rPr lang="en-US" sz="1100">
                <a:solidFill>
                  <a:srgbClr val="569CD6"/>
                </a:solidFill>
                <a:latin typeface="Fira Code"/>
                <a:ea typeface="Fira Code"/>
                <a:cs typeface="Fira Code"/>
                <a:sym typeface="Fira Code"/>
              </a:rPr>
              <a:t>as</a:t>
            </a:r>
            <a:r>
              <a:rPr lang="en-US" sz="1100">
                <a:solidFill>
                  <a:srgbClr val="D4D4D4"/>
                </a:solidFill>
                <a:latin typeface="Fira Code"/>
                <a:ea typeface="Fira Code"/>
                <a:cs typeface="Fira Code"/>
                <a:sym typeface="Fira Code"/>
              </a:rPr>
              <a:t> rs</a:t>
            </a:r>
            <a:endParaRPr sz="1100">
              <a:solidFill>
                <a:srgbClr val="D4D4D4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rgbClr val="D4D4D4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rgbClr val="6A9955"/>
                </a:solidFill>
                <a:latin typeface="Fira Code"/>
                <a:ea typeface="Fira Code"/>
                <a:cs typeface="Fira Code"/>
                <a:sym typeface="Fira Code"/>
              </a:rPr>
              <a:t># Prompt: Create new Red layer</a:t>
            </a:r>
            <a:endParaRPr sz="1100">
              <a:solidFill>
                <a:srgbClr val="D4D4D4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rgbClr val="9CDCFE"/>
                </a:solidFill>
                <a:latin typeface="Fira Code"/>
                <a:ea typeface="Fira Code"/>
                <a:cs typeface="Fira Code"/>
                <a:sym typeface="Fira Code"/>
              </a:rPr>
              <a:t>layer_name</a:t>
            </a:r>
            <a:r>
              <a:rPr lang="en-US" sz="1100">
                <a:solidFill>
                  <a:srgbClr val="D4D4D4"/>
                </a:solidFill>
                <a:latin typeface="Fira Code"/>
                <a:ea typeface="Fira Code"/>
                <a:cs typeface="Fira Code"/>
                <a:sym typeface="Fira Code"/>
              </a:rPr>
              <a:t> = </a:t>
            </a:r>
            <a:r>
              <a:rPr lang="en-US" sz="1100">
                <a:solidFill>
                  <a:srgbClr val="CE9178"/>
                </a:solidFill>
                <a:latin typeface="Fira Code"/>
                <a:ea typeface="Fira Code"/>
                <a:cs typeface="Fira Code"/>
                <a:sym typeface="Fira Code"/>
              </a:rPr>
              <a:t>"Scripted_Layer"</a:t>
            </a:r>
            <a:endParaRPr sz="1100">
              <a:solidFill>
                <a:srgbClr val="D4D4D4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rgbClr val="9CDCFE"/>
                </a:solidFill>
                <a:latin typeface="Fira Code"/>
                <a:ea typeface="Fira Code"/>
                <a:cs typeface="Fira Code"/>
                <a:sym typeface="Fira Code"/>
              </a:rPr>
              <a:t>new_layer</a:t>
            </a:r>
            <a:r>
              <a:rPr lang="en-US" sz="1100">
                <a:solidFill>
                  <a:srgbClr val="D4D4D4"/>
                </a:solidFill>
                <a:latin typeface="Fira Code"/>
                <a:ea typeface="Fira Code"/>
                <a:cs typeface="Fira Code"/>
                <a:sym typeface="Fira Code"/>
              </a:rPr>
              <a:t> = </a:t>
            </a:r>
            <a:r>
              <a:rPr lang="en-US" sz="1100">
                <a:solidFill>
                  <a:srgbClr val="DCDCAA"/>
                </a:solidFill>
                <a:latin typeface="Fira Code"/>
                <a:ea typeface="Fira Code"/>
                <a:cs typeface="Fira Code"/>
                <a:sym typeface="Fira Code"/>
              </a:rPr>
              <a:t>rs.AddLayer</a:t>
            </a:r>
            <a:r>
              <a:rPr lang="en-US" sz="1100">
                <a:solidFill>
                  <a:srgbClr val="D4D4D4"/>
                </a:solidFill>
                <a:latin typeface="Fira Code"/>
                <a:ea typeface="Fira Code"/>
                <a:cs typeface="Fira Code"/>
                <a:sym typeface="Fira Code"/>
              </a:rPr>
              <a:t>(</a:t>
            </a:r>
            <a:r>
              <a:rPr lang="en-US" sz="1100">
                <a:solidFill>
                  <a:srgbClr val="9CDCFE"/>
                </a:solidFill>
                <a:latin typeface="Fira Code"/>
                <a:ea typeface="Fira Code"/>
                <a:cs typeface="Fira Code"/>
                <a:sym typeface="Fira Code"/>
              </a:rPr>
              <a:t>layer_name</a:t>
            </a:r>
            <a:r>
              <a:rPr lang="en-US" sz="1100">
                <a:solidFill>
                  <a:srgbClr val="D4D4D4"/>
                </a:solidFill>
                <a:latin typeface="Fira Code"/>
                <a:ea typeface="Fira Code"/>
                <a:cs typeface="Fira Code"/>
                <a:sym typeface="Fira Code"/>
              </a:rPr>
              <a:t>, </a:t>
            </a:r>
            <a:r>
              <a:rPr lang="en-US" sz="1100">
                <a:solidFill>
                  <a:srgbClr val="B5CEA8"/>
                </a:solidFill>
                <a:latin typeface="Fira Code"/>
                <a:ea typeface="Fira Code"/>
                <a:cs typeface="Fira Code"/>
                <a:sym typeface="Fira Code"/>
              </a:rPr>
              <a:t>255</a:t>
            </a:r>
            <a:r>
              <a:rPr lang="en-US" sz="1100">
                <a:solidFill>
                  <a:srgbClr val="D4D4D4"/>
                </a:solidFill>
                <a:latin typeface="Fira Code"/>
                <a:ea typeface="Fira Code"/>
                <a:cs typeface="Fira Code"/>
                <a:sym typeface="Fira Code"/>
              </a:rPr>
              <a:t>, </a:t>
            </a:r>
            <a:r>
              <a:rPr lang="en-US" sz="1100">
                <a:solidFill>
                  <a:srgbClr val="B5CEA8"/>
                </a:solidFill>
                <a:latin typeface="Fira Code"/>
                <a:ea typeface="Fira Code"/>
                <a:cs typeface="Fira Code"/>
                <a:sym typeface="Fira Code"/>
              </a:rPr>
              <a:t>0</a:t>
            </a:r>
            <a:r>
              <a:rPr lang="en-US" sz="1100">
                <a:solidFill>
                  <a:srgbClr val="D4D4D4"/>
                </a:solidFill>
                <a:latin typeface="Fira Code"/>
                <a:ea typeface="Fira Code"/>
                <a:cs typeface="Fira Code"/>
                <a:sym typeface="Fira Code"/>
              </a:rPr>
              <a:t>, </a:t>
            </a:r>
            <a:r>
              <a:rPr lang="en-US" sz="1100">
                <a:solidFill>
                  <a:srgbClr val="B5CEA8"/>
                </a:solidFill>
                <a:latin typeface="Fira Code"/>
                <a:ea typeface="Fira Code"/>
                <a:cs typeface="Fira Code"/>
                <a:sym typeface="Fira Code"/>
              </a:rPr>
              <a:t>0</a:t>
            </a:r>
            <a:r>
              <a:rPr lang="en-US" sz="1100">
                <a:solidFill>
                  <a:srgbClr val="D4D4D4"/>
                </a:solidFill>
                <a:latin typeface="Fira Code"/>
                <a:ea typeface="Fira Code"/>
                <a:cs typeface="Fira Code"/>
                <a:sym typeface="Fira Code"/>
              </a:rPr>
              <a:t>)</a:t>
            </a:r>
            <a:endParaRPr sz="1100">
              <a:solidFill>
                <a:srgbClr val="D4D4D4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rgbClr val="D4D4D4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rgbClr val="569CD6"/>
                </a:solidFill>
                <a:latin typeface="Fira Code"/>
                <a:ea typeface="Fira Code"/>
                <a:cs typeface="Fira Code"/>
                <a:sym typeface="Fira Code"/>
              </a:rPr>
              <a:t>if</a:t>
            </a:r>
            <a:r>
              <a:rPr lang="en-US" sz="1100">
                <a:solidFill>
                  <a:srgbClr val="D4D4D4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100">
                <a:solidFill>
                  <a:srgbClr val="9CDCFE"/>
                </a:solidFill>
                <a:latin typeface="Fira Code"/>
                <a:ea typeface="Fira Code"/>
                <a:cs typeface="Fira Code"/>
                <a:sym typeface="Fira Code"/>
              </a:rPr>
              <a:t>new_layer</a:t>
            </a:r>
            <a:r>
              <a:rPr lang="en-US" sz="1100">
                <a:solidFill>
                  <a:srgbClr val="D4D4D4"/>
                </a:solidFill>
                <a:latin typeface="Fira Code"/>
                <a:ea typeface="Fira Code"/>
                <a:cs typeface="Fira Code"/>
                <a:sym typeface="Fira Code"/>
              </a:rPr>
              <a:t>:</a:t>
            </a:r>
            <a:endParaRPr sz="1100">
              <a:solidFill>
                <a:srgbClr val="D4D4D4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rgbClr val="D4D4D4"/>
                </a:solidFill>
                <a:latin typeface="Fira Code"/>
                <a:ea typeface="Fira Code"/>
                <a:cs typeface="Fira Code"/>
                <a:sym typeface="Fira Code"/>
              </a:rPr>
              <a:t>    </a:t>
            </a:r>
            <a:r>
              <a:rPr lang="en-US" sz="1100">
                <a:solidFill>
                  <a:srgbClr val="6A9955"/>
                </a:solidFill>
                <a:latin typeface="Fira Code"/>
                <a:ea typeface="Fira Code"/>
                <a:cs typeface="Fira Code"/>
                <a:sym typeface="Fira Code"/>
              </a:rPr>
              <a:t># Prompt: Make it active</a:t>
            </a:r>
            <a:endParaRPr sz="1100">
              <a:solidFill>
                <a:srgbClr val="D4D4D4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rgbClr val="D4D4D4"/>
                </a:solidFill>
                <a:latin typeface="Fira Code"/>
                <a:ea typeface="Fira Code"/>
                <a:cs typeface="Fira Code"/>
                <a:sym typeface="Fira Code"/>
              </a:rPr>
              <a:t>    </a:t>
            </a:r>
            <a:r>
              <a:rPr lang="en-US" sz="1100">
                <a:solidFill>
                  <a:srgbClr val="DCDCAA"/>
                </a:solidFill>
                <a:latin typeface="Fira Code"/>
                <a:ea typeface="Fira Code"/>
                <a:cs typeface="Fira Code"/>
                <a:sym typeface="Fira Code"/>
              </a:rPr>
              <a:t>rs.CurrentLayer</a:t>
            </a:r>
            <a:r>
              <a:rPr lang="en-US" sz="1100">
                <a:solidFill>
                  <a:srgbClr val="D4D4D4"/>
                </a:solidFill>
                <a:latin typeface="Fira Code"/>
                <a:ea typeface="Fira Code"/>
                <a:cs typeface="Fira Code"/>
                <a:sym typeface="Fira Code"/>
              </a:rPr>
              <a:t>(</a:t>
            </a:r>
            <a:r>
              <a:rPr lang="en-US" sz="1100">
                <a:solidFill>
                  <a:srgbClr val="9CDCFE"/>
                </a:solidFill>
                <a:latin typeface="Fira Code"/>
                <a:ea typeface="Fira Code"/>
                <a:cs typeface="Fira Code"/>
                <a:sym typeface="Fira Code"/>
              </a:rPr>
              <a:t>new_layer</a:t>
            </a:r>
            <a:r>
              <a:rPr lang="en-US" sz="1100">
                <a:solidFill>
                  <a:srgbClr val="D4D4D4"/>
                </a:solidFill>
                <a:latin typeface="Fira Code"/>
                <a:ea typeface="Fira Code"/>
                <a:cs typeface="Fira Code"/>
                <a:sym typeface="Fira Code"/>
              </a:rPr>
              <a:t>)</a:t>
            </a:r>
            <a:endParaRPr sz="1100">
              <a:solidFill>
                <a:srgbClr val="D4D4D4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rgbClr val="D4D4D4"/>
                </a:solidFill>
                <a:latin typeface="Fira Code"/>
                <a:ea typeface="Fira Code"/>
                <a:cs typeface="Fira Code"/>
                <a:sym typeface="Fira Code"/>
              </a:rPr>
              <a:t>    </a:t>
            </a:r>
            <a:endParaRPr sz="1100">
              <a:solidFill>
                <a:srgbClr val="D4D4D4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190500" marR="1905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rgbClr val="D4D4D4"/>
                </a:solidFill>
                <a:latin typeface="Fira Code"/>
                <a:ea typeface="Fira Code"/>
                <a:cs typeface="Fira Code"/>
                <a:sym typeface="Fira Code"/>
              </a:rPr>
              <a:t>    </a:t>
            </a:r>
            <a:r>
              <a:rPr lang="en-US" sz="1100">
                <a:solidFill>
                  <a:srgbClr val="DCDCAA"/>
                </a:solidFill>
                <a:latin typeface="Fira Code"/>
                <a:ea typeface="Fira Code"/>
                <a:cs typeface="Fira Code"/>
                <a:sym typeface="Fira Code"/>
              </a:rPr>
              <a:t>print</a:t>
            </a:r>
            <a:r>
              <a:rPr lang="en-US" sz="1100">
                <a:solidFill>
                  <a:srgbClr val="D4D4D4"/>
                </a:solidFill>
                <a:latin typeface="Fira Code"/>
                <a:ea typeface="Fira Code"/>
                <a:cs typeface="Fira Code"/>
                <a:sym typeface="Fira Code"/>
              </a:rPr>
              <a:t>(</a:t>
            </a:r>
            <a:r>
              <a:rPr lang="en-US" sz="1100">
                <a:solidFill>
                  <a:srgbClr val="CE9178"/>
                </a:solidFill>
                <a:latin typeface="Fira Code"/>
                <a:ea typeface="Fira Code"/>
                <a:cs typeface="Fira Code"/>
                <a:sym typeface="Fira Code"/>
              </a:rPr>
              <a:t>f"Switched to {layer_name}"</a:t>
            </a:r>
            <a:r>
              <a:rPr lang="en-US" sz="1100">
                <a:solidFill>
                  <a:srgbClr val="D4D4D4"/>
                </a:solidFill>
                <a:latin typeface="Fira Code"/>
                <a:ea typeface="Fira Code"/>
                <a:cs typeface="Fira Code"/>
                <a:sym typeface="Fira Code"/>
              </a:rPr>
              <a:t>)</a:t>
            </a:r>
            <a:endParaRPr sz="1100">
              <a:solidFill>
                <a:srgbClr val="D4D4D4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rgbClr val="569CD6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190500" marR="1905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rgbClr val="D4D4D4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lt1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lt1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542" name="Google Shape;542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543" name="Google Shape;543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00137" y="1428750"/>
            <a:ext cx="4286250" cy="42862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544" name="Google Shape;544;p4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38237" y="1466850"/>
            <a:ext cx="4210050" cy="4210050"/>
          </a:xfrm>
          <a:prstGeom prst="rect">
            <a:avLst/>
          </a:prstGeom>
          <a:noFill/>
          <a:ln>
            <a:noFill/>
          </a:ln>
        </p:spPr>
      </p:pic>
      <p:sp>
        <p:nvSpPr>
          <p:cNvPr id="545" name="Google Shape;545;p40"/>
          <p:cNvSpPr txBox="1"/>
          <p:nvPr/>
        </p:nvSpPr>
        <p:spPr>
          <a:xfrm>
            <a:off x="6286500" y="1619250"/>
            <a:ext cx="5324475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Interact with the user via dialog boxes.</a:t>
            </a:r>
            <a:endParaRPr/>
          </a:p>
        </p:txBody>
      </p:sp>
      <p:sp>
        <p:nvSpPr>
          <p:cNvPr id="546" name="Google Shape;546;p40"/>
          <p:cNvSpPr txBox="1"/>
          <p:nvPr/>
        </p:nvSpPr>
        <p:spPr>
          <a:xfrm>
            <a:off x="581025" y="581025"/>
            <a:ext cx="11581447" cy="5619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6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10. User Interface</a:t>
            </a:r>
            <a:endParaRPr/>
          </a:p>
        </p:txBody>
      </p:sp>
      <p:sp>
        <p:nvSpPr>
          <p:cNvPr id="547" name="Google Shape;547;p40"/>
          <p:cNvSpPr txBox="1"/>
          <p:nvPr/>
        </p:nvSpPr>
        <p:spPr>
          <a:xfrm>
            <a:off x="6150850" y="2117950"/>
            <a:ext cx="4496100" cy="1372200"/>
          </a:xfrm>
          <a:prstGeom prst="rect">
            <a:avLst/>
          </a:prstGeom>
          <a:solidFill>
            <a:srgbClr val="CBD5E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050">
                <a:solidFill>
                  <a:srgbClr val="F97316"/>
                </a:solidFill>
                <a:latin typeface="Inter"/>
                <a:ea typeface="Inter"/>
                <a:cs typeface="Inter"/>
                <a:sym typeface="Inter"/>
              </a:rPr>
              <a:t>Vibe Prompt</a:t>
            </a:r>
            <a:endParaRPr b="1" sz="1050">
              <a:solidFill>
                <a:srgbClr val="F97316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571500" marR="5715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rgbClr val="0F172A"/>
                </a:solidFill>
                <a:highlight>
                  <a:srgbClr val="F8FAFC"/>
                </a:highlight>
                <a:latin typeface="Fira Code"/>
                <a:ea typeface="Fira Code"/>
                <a:cs typeface="Fira Code"/>
                <a:sym typeface="Fira Code"/>
              </a:rPr>
              <a:t>"Display a </a:t>
            </a:r>
            <a:r>
              <a:rPr b="1" lang="en-US" sz="1350">
                <a:solidFill>
                  <a:srgbClr val="0F172A"/>
                </a:solidFill>
                <a:latin typeface="Fira Code"/>
                <a:ea typeface="Fira Code"/>
                <a:cs typeface="Fira Code"/>
                <a:sym typeface="Fira Code"/>
              </a:rPr>
              <a:t>popup list</a:t>
            </a:r>
            <a:r>
              <a:rPr lang="en-US" sz="1350">
                <a:solidFill>
                  <a:srgbClr val="0F172A"/>
                </a:solidFill>
                <a:highlight>
                  <a:srgbClr val="F8FAFC"/>
                </a:highlight>
                <a:latin typeface="Fira Code"/>
                <a:ea typeface="Fira Code"/>
                <a:cs typeface="Fira Code"/>
                <a:sym typeface="Fira Code"/>
              </a:rPr>
              <a:t> with three options ('A', 'B', 'C') and show a </a:t>
            </a:r>
            <a:r>
              <a:rPr b="1" lang="en-US" sz="1350">
                <a:solidFill>
                  <a:srgbClr val="0F172A"/>
                </a:solidFill>
                <a:latin typeface="Fira Code"/>
                <a:ea typeface="Fira Code"/>
                <a:cs typeface="Fira Code"/>
                <a:sym typeface="Fira Code"/>
              </a:rPr>
              <a:t>message box</a:t>
            </a:r>
            <a:r>
              <a:rPr lang="en-US" sz="1350">
                <a:solidFill>
                  <a:srgbClr val="0F172A"/>
                </a:solidFill>
                <a:highlight>
                  <a:srgbClr val="F8FAFC"/>
                </a:highlight>
                <a:latin typeface="Fira Code"/>
                <a:ea typeface="Fira Code"/>
                <a:cs typeface="Fira Code"/>
                <a:sym typeface="Fira Code"/>
              </a:rPr>
              <a:t> confirming the user's choice."</a:t>
            </a:r>
            <a:endParaRPr b="1" sz="1050">
              <a:solidFill>
                <a:srgbClr val="F97316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552" name="Google Shape;552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553" name="Google Shape;553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1025" y="1428750"/>
            <a:ext cx="5324475" cy="48482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554" name="Google Shape;554;p4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86500" y="1428750"/>
            <a:ext cx="532447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555" name="Google Shape;555;p41"/>
          <p:cNvSpPr txBox="1"/>
          <p:nvPr/>
        </p:nvSpPr>
        <p:spPr>
          <a:xfrm>
            <a:off x="876300" y="1724025"/>
            <a:ext cx="4970621" cy="2762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3B82F6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Core Functions</a:t>
            </a:r>
            <a:endParaRPr/>
          </a:p>
        </p:txBody>
      </p:sp>
      <p:sp>
        <p:nvSpPr>
          <p:cNvPr id="556" name="Google Shape;556;p41"/>
          <p:cNvSpPr/>
          <p:nvPr/>
        </p:nvSpPr>
        <p:spPr>
          <a:xfrm>
            <a:off x="876300" y="2143125"/>
            <a:ext cx="4733925" cy="415230"/>
          </a:xfrm>
          <a:prstGeom prst="roundRect">
            <a:avLst>
              <a:gd fmla="val 9175" name="adj"/>
            </a:avLst>
          </a:prstGeom>
          <a:solidFill>
            <a:srgbClr val="FFFFFF"/>
          </a:solidFill>
          <a:ln cap="flat" cmpd="sng" w="9525">
            <a:solidFill>
              <a:srgbClr val="E2E8F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7" name="Google Shape;557;p41"/>
          <p:cNvSpPr txBox="1"/>
          <p:nvPr/>
        </p:nvSpPr>
        <p:spPr>
          <a:xfrm>
            <a:off x="990600" y="2219325"/>
            <a:ext cx="4505325" cy="26283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D946EF"/>
                </a:solidFill>
                <a:latin typeface="Fira Code"/>
                <a:ea typeface="Fira Code"/>
                <a:cs typeface="Fira Code"/>
                <a:sym typeface="Fira Code"/>
              </a:rPr>
              <a:t>𝑓 </a:t>
            </a:r>
            <a:r>
              <a:rPr b="0" i="0" lang="en-US" sz="1200" u="none" cap="none" strike="noStrike">
                <a:solidFill>
                  <a:srgbClr val="334155"/>
                </a:solidFill>
                <a:latin typeface="Fira Code"/>
                <a:ea typeface="Fira Code"/>
                <a:cs typeface="Fira Code"/>
                <a:sym typeface="Fira Code"/>
              </a:rPr>
              <a:t>rs.MessageBox()</a:t>
            </a:r>
            <a:endParaRPr/>
          </a:p>
        </p:txBody>
      </p:sp>
      <p:sp>
        <p:nvSpPr>
          <p:cNvPr id="558" name="Google Shape;558;p41"/>
          <p:cNvSpPr/>
          <p:nvPr/>
        </p:nvSpPr>
        <p:spPr>
          <a:xfrm>
            <a:off x="876300" y="2653605"/>
            <a:ext cx="4733925" cy="415230"/>
          </a:xfrm>
          <a:prstGeom prst="roundRect">
            <a:avLst>
              <a:gd fmla="val 9175" name="adj"/>
            </a:avLst>
          </a:prstGeom>
          <a:solidFill>
            <a:srgbClr val="FFFFFF"/>
          </a:solidFill>
          <a:ln cap="flat" cmpd="sng" w="9525">
            <a:solidFill>
              <a:srgbClr val="E2E8F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9" name="Google Shape;559;p41"/>
          <p:cNvSpPr txBox="1"/>
          <p:nvPr/>
        </p:nvSpPr>
        <p:spPr>
          <a:xfrm>
            <a:off x="990600" y="2729805"/>
            <a:ext cx="4505325" cy="26283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D946EF"/>
                </a:solidFill>
                <a:latin typeface="Fira Code"/>
                <a:ea typeface="Fira Code"/>
                <a:cs typeface="Fira Code"/>
                <a:sym typeface="Fira Code"/>
              </a:rPr>
              <a:t>𝑓 </a:t>
            </a:r>
            <a:r>
              <a:rPr b="0" i="0" lang="en-US" sz="1200" u="none" cap="none" strike="noStrike">
                <a:solidFill>
                  <a:srgbClr val="334155"/>
                </a:solidFill>
                <a:latin typeface="Fira Code"/>
                <a:ea typeface="Fira Code"/>
                <a:cs typeface="Fira Code"/>
                <a:sym typeface="Fira Code"/>
              </a:rPr>
              <a:t>rs.ListBox()</a:t>
            </a:r>
            <a:endParaRPr/>
          </a:p>
        </p:txBody>
      </p:sp>
      <p:sp>
        <p:nvSpPr>
          <p:cNvPr id="560" name="Google Shape;560;p41"/>
          <p:cNvSpPr/>
          <p:nvPr/>
        </p:nvSpPr>
        <p:spPr>
          <a:xfrm>
            <a:off x="876300" y="3164085"/>
            <a:ext cx="4733925" cy="415230"/>
          </a:xfrm>
          <a:prstGeom prst="roundRect">
            <a:avLst>
              <a:gd fmla="val 9175" name="adj"/>
            </a:avLst>
          </a:prstGeom>
          <a:solidFill>
            <a:srgbClr val="FFFFFF"/>
          </a:solidFill>
          <a:ln cap="flat" cmpd="sng" w="9525">
            <a:solidFill>
              <a:srgbClr val="E2E8F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1" name="Google Shape;561;p41"/>
          <p:cNvSpPr txBox="1"/>
          <p:nvPr/>
        </p:nvSpPr>
        <p:spPr>
          <a:xfrm>
            <a:off x="990600" y="3240285"/>
            <a:ext cx="4505325" cy="26283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D946EF"/>
                </a:solidFill>
                <a:latin typeface="Fira Code"/>
                <a:ea typeface="Fira Code"/>
                <a:cs typeface="Fira Code"/>
                <a:sym typeface="Fira Code"/>
              </a:rPr>
              <a:t>𝑓 </a:t>
            </a:r>
            <a:r>
              <a:rPr b="0" i="0" lang="en-US" sz="1200" u="none" cap="none" strike="noStrike">
                <a:solidFill>
                  <a:srgbClr val="334155"/>
                </a:solidFill>
                <a:latin typeface="Fira Code"/>
                <a:ea typeface="Fira Code"/>
                <a:cs typeface="Fira Code"/>
                <a:sym typeface="Fira Code"/>
              </a:rPr>
              <a:t>rs.ComboListBox()</a:t>
            </a:r>
            <a:endParaRPr/>
          </a:p>
        </p:txBody>
      </p:sp>
      <p:sp>
        <p:nvSpPr>
          <p:cNvPr id="562" name="Google Shape;562;p41"/>
          <p:cNvSpPr/>
          <p:nvPr/>
        </p:nvSpPr>
        <p:spPr>
          <a:xfrm>
            <a:off x="876300" y="3674566"/>
            <a:ext cx="4733925" cy="415230"/>
          </a:xfrm>
          <a:prstGeom prst="roundRect">
            <a:avLst>
              <a:gd fmla="val 9175" name="adj"/>
            </a:avLst>
          </a:prstGeom>
          <a:solidFill>
            <a:srgbClr val="FFFFFF"/>
          </a:solidFill>
          <a:ln cap="flat" cmpd="sng" w="9525">
            <a:solidFill>
              <a:srgbClr val="E2E8F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3" name="Google Shape;563;p41"/>
          <p:cNvSpPr txBox="1"/>
          <p:nvPr/>
        </p:nvSpPr>
        <p:spPr>
          <a:xfrm>
            <a:off x="990600" y="3750766"/>
            <a:ext cx="4505325" cy="26283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D946EF"/>
                </a:solidFill>
                <a:latin typeface="Fira Code"/>
                <a:ea typeface="Fira Code"/>
                <a:cs typeface="Fira Code"/>
                <a:sym typeface="Fira Code"/>
              </a:rPr>
              <a:t>𝑓 </a:t>
            </a:r>
            <a:r>
              <a:rPr b="0" i="0" lang="en-US" sz="1200" u="none" cap="none" strike="noStrike">
                <a:solidFill>
                  <a:srgbClr val="334155"/>
                </a:solidFill>
                <a:latin typeface="Fira Code"/>
                <a:ea typeface="Fira Code"/>
                <a:cs typeface="Fira Code"/>
                <a:sym typeface="Fira Code"/>
              </a:rPr>
              <a:t>rs.PopupMenu()</a:t>
            </a:r>
            <a:endParaRPr/>
          </a:p>
        </p:txBody>
      </p:sp>
      <p:sp>
        <p:nvSpPr>
          <p:cNvPr id="564" name="Google Shape;564;p41"/>
          <p:cNvSpPr/>
          <p:nvPr/>
        </p:nvSpPr>
        <p:spPr>
          <a:xfrm>
            <a:off x="876300" y="4185046"/>
            <a:ext cx="4733925" cy="415230"/>
          </a:xfrm>
          <a:prstGeom prst="roundRect">
            <a:avLst>
              <a:gd fmla="val 9175" name="adj"/>
            </a:avLst>
          </a:prstGeom>
          <a:solidFill>
            <a:srgbClr val="FFFFFF"/>
          </a:solidFill>
          <a:ln cap="flat" cmpd="sng" w="9525">
            <a:solidFill>
              <a:srgbClr val="E2E8F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5" name="Google Shape;565;p41"/>
          <p:cNvSpPr txBox="1"/>
          <p:nvPr/>
        </p:nvSpPr>
        <p:spPr>
          <a:xfrm>
            <a:off x="990600" y="4261246"/>
            <a:ext cx="4505325" cy="26283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D946EF"/>
                </a:solidFill>
                <a:latin typeface="Fira Code"/>
                <a:ea typeface="Fira Code"/>
                <a:cs typeface="Fira Code"/>
                <a:sym typeface="Fira Code"/>
              </a:rPr>
              <a:t>𝑓 </a:t>
            </a:r>
            <a:r>
              <a:rPr b="0" i="0" lang="en-US" sz="1200" u="none" cap="none" strike="noStrike">
                <a:solidFill>
                  <a:srgbClr val="334155"/>
                </a:solidFill>
                <a:latin typeface="Fira Code"/>
                <a:ea typeface="Fira Code"/>
                <a:cs typeface="Fira Code"/>
                <a:sym typeface="Fira Code"/>
              </a:rPr>
              <a:t>rs.HtmlBox()</a:t>
            </a:r>
            <a:endParaRPr/>
          </a:p>
        </p:txBody>
      </p:sp>
      <p:sp>
        <p:nvSpPr>
          <p:cNvPr id="566" name="Google Shape;566;p41"/>
          <p:cNvSpPr/>
          <p:nvPr/>
        </p:nvSpPr>
        <p:spPr>
          <a:xfrm>
            <a:off x="876300" y="4695527"/>
            <a:ext cx="4733925" cy="415230"/>
          </a:xfrm>
          <a:prstGeom prst="roundRect">
            <a:avLst>
              <a:gd fmla="val 9175" name="adj"/>
            </a:avLst>
          </a:prstGeom>
          <a:solidFill>
            <a:srgbClr val="FFFFFF"/>
          </a:solidFill>
          <a:ln cap="flat" cmpd="sng" w="9525">
            <a:solidFill>
              <a:srgbClr val="E2E8F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7" name="Google Shape;567;p41"/>
          <p:cNvSpPr txBox="1"/>
          <p:nvPr/>
        </p:nvSpPr>
        <p:spPr>
          <a:xfrm>
            <a:off x="990600" y="4771727"/>
            <a:ext cx="4505325" cy="26283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D946EF"/>
                </a:solidFill>
                <a:latin typeface="Fira Code"/>
                <a:ea typeface="Fira Code"/>
                <a:cs typeface="Fira Code"/>
                <a:sym typeface="Fira Code"/>
              </a:rPr>
              <a:t>𝑓 </a:t>
            </a:r>
            <a:r>
              <a:rPr b="0" i="0" lang="en-US" sz="1200" u="none" cap="none" strike="noStrike">
                <a:solidFill>
                  <a:srgbClr val="334155"/>
                </a:solidFill>
                <a:latin typeface="Fira Code"/>
                <a:ea typeface="Fira Code"/>
                <a:cs typeface="Fira Code"/>
                <a:sym typeface="Fira Code"/>
              </a:rPr>
              <a:t>rs.GetColor()</a:t>
            </a:r>
            <a:endParaRPr/>
          </a:p>
        </p:txBody>
      </p:sp>
      <p:sp>
        <p:nvSpPr>
          <p:cNvPr id="568" name="Google Shape;568;p41"/>
          <p:cNvSpPr/>
          <p:nvPr/>
        </p:nvSpPr>
        <p:spPr>
          <a:xfrm>
            <a:off x="876300" y="2548830"/>
            <a:ext cx="4733925" cy="95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9" name="Google Shape;569;p41"/>
          <p:cNvSpPr/>
          <p:nvPr/>
        </p:nvSpPr>
        <p:spPr>
          <a:xfrm>
            <a:off x="876300" y="3059310"/>
            <a:ext cx="4733925" cy="95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0" name="Google Shape;570;p41"/>
          <p:cNvSpPr/>
          <p:nvPr/>
        </p:nvSpPr>
        <p:spPr>
          <a:xfrm>
            <a:off x="876300" y="3569791"/>
            <a:ext cx="4733925" cy="95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1" name="Google Shape;571;p41"/>
          <p:cNvSpPr/>
          <p:nvPr/>
        </p:nvSpPr>
        <p:spPr>
          <a:xfrm>
            <a:off x="876300" y="4080271"/>
            <a:ext cx="4733925" cy="95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2" name="Google Shape;572;p41"/>
          <p:cNvSpPr/>
          <p:nvPr/>
        </p:nvSpPr>
        <p:spPr>
          <a:xfrm>
            <a:off x="876300" y="4590752"/>
            <a:ext cx="4733925" cy="95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3" name="Google Shape;573;p41"/>
          <p:cNvSpPr/>
          <p:nvPr/>
        </p:nvSpPr>
        <p:spPr>
          <a:xfrm>
            <a:off x="876300" y="5101232"/>
            <a:ext cx="4733925" cy="95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4" name="Google Shape;574;p41"/>
          <p:cNvSpPr txBox="1"/>
          <p:nvPr/>
        </p:nvSpPr>
        <p:spPr>
          <a:xfrm>
            <a:off x="581025" y="581025"/>
            <a:ext cx="11581447" cy="5619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6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10. User Interface</a:t>
            </a:r>
            <a:endParaRPr/>
          </a:p>
        </p:txBody>
      </p:sp>
      <p:sp>
        <p:nvSpPr>
          <p:cNvPr id="575" name="Google Shape;575;p41"/>
          <p:cNvSpPr/>
          <p:nvPr/>
        </p:nvSpPr>
        <p:spPr>
          <a:xfrm>
            <a:off x="6286500" y="1762516"/>
            <a:ext cx="5324400" cy="46194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90500" marR="1905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rgbClr val="569CD6"/>
                </a:solidFill>
                <a:latin typeface="Fira Code"/>
                <a:ea typeface="Fira Code"/>
                <a:cs typeface="Fira Code"/>
                <a:sym typeface="Fira Code"/>
              </a:rPr>
              <a:t>import</a:t>
            </a:r>
            <a:r>
              <a:rPr lang="en-US" sz="1100">
                <a:solidFill>
                  <a:srgbClr val="D4D4D4"/>
                </a:solidFill>
                <a:latin typeface="Fira Code"/>
                <a:ea typeface="Fira Code"/>
                <a:cs typeface="Fira Code"/>
                <a:sym typeface="Fira Code"/>
              </a:rPr>
              <a:t> rhinoscriptsyntax </a:t>
            </a:r>
            <a:r>
              <a:rPr lang="en-US" sz="1100">
                <a:solidFill>
                  <a:srgbClr val="569CD6"/>
                </a:solidFill>
                <a:latin typeface="Fira Code"/>
                <a:ea typeface="Fira Code"/>
                <a:cs typeface="Fira Code"/>
                <a:sym typeface="Fira Code"/>
              </a:rPr>
              <a:t>as</a:t>
            </a:r>
            <a:r>
              <a:rPr lang="en-US" sz="1100">
                <a:solidFill>
                  <a:srgbClr val="D4D4D4"/>
                </a:solidFill>
                <a:latin typeface="Fira Code"/>
                <a:ea typeface="Fira Code"/>
                <a:cs typeface="Fira Code"/>
                <a:sym typeface="Fira Code"/>
              </a:rPr>
              <a:t> rs</a:t>
            </a:r>
            <a:endParaRPr sz="1100">
              <a:solidFill>
                <a:srgbClr val="D4D4D4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190500" marR="1905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rgbClr val="D4D4D4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190500" marR="1905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rgbClr val="9CDCFE"/>
                </a:solidFill>
                <a:latin typeface="Fira Code"/>
                <a:ea typeface="Fira Code"/>
                <a:cs typeface="Fira Code"/>
                <a:sym typeface="Fira Code"/>
              </a:rPr>
              <a:t>options</a:t>
            </a:r>
            <a:r>
              <a:rPr lang="en-US" sz="1100">
                <a:solidFill>
                  <a:srgbClr val="D4D4D4"/>
                </a:solidFill>
                <a:latin typeface="Fira Code"/>
                <a:ea typeface="Fira Code"/>
                <a:cs typeface="Fira Code"/>
                <a:sym typeface="Fira Code"/>
              </a:rPr>
              <a:t> = [</a:t>
            </a:r>
            <a:r>
              <a:rPr lang="en-US" sz="1100">
                <a:solidFill>
                  <a:srgbClr val="CE9178"/>
                </a:solidFill>
                <a:latin typeface="Fira Code"/>
                <a:ea typeface="Fira Code"/>
                <a:cs typeface="Fira Code"/>
                <a:sym typeface="Fira Code"/>
              </a:rPr>
              <a:t>"Option A"</a:t>
            </a:r>
            <a:r>
              <a:rPr lang="en-US" sz="1100">
                <a:solidFill>
                  <a:srgbClr val="D4D4D4"/>
                </a:solidFill>
                <a:latin typeface="Fira Code"/>
                <a:ea typeface="Fira Code"/>
                <a:cs typeface="Fira Code"/>
                <a:sym typeface="Fira Code"/>
              </a:rPr>
              <a:t>, </a:t>
            </a:r>
            <a:r>
              <a:rPr lang="en-US" sz="1100">
                <a:solidFill>
                  <a:srgbClr val="CE9178"/>
                </a:solidFill>
                <a:latin typeface="Fira Code"/>
                <a:ea typeface="Fira Code"/>
                <a:cs typeface="Fira Code"/>
                <a:sym typeface="Fira Code"/>
              </a:rPr>
              <a:t>"Option B"</a:t>
            </a:r>
            <a:r>
              <a:rPr lang="en-US" sz="1100">
                <a:solidFill>
                  <a:srgbClr val="D4D4D4"/>
                </a:solidFill>
                <a:latin typeface="Fira Code"/>
                <a:ea typeface="Fira Code"/>
                <a:cs typeface="Fira Code"/>
                <a:sym typeface="Fira Code"/>
              </a:rPr>
              <a:t>, </a:t>
            </a:r>
            <a:r>
              <a:rPr lang="en-US" sz="1100">
                <a:solidFill>
                  <a:srgbClr val="CE9178"/>
                </a:solidFill>
                <a:latin typeface="Fira Code"/>
                <a:ea typeface="Fira Code"/>
                <a:cs typeface="Fira Code"/>
                <a:sym typeface="Fira Code"/>
              </a:rPr>
              <a:t>"Option C"</a:t>
            </a:r>
            <a:r>
              <a:rPr lang="en-US" sz="1100">
                <a:solidFill>
                  <a:srgbClr val="D4D4D4"/>
                </a:solidFill>
                <a:latin typeface="Fira Code"/>
                <a:ea typeface="Fira Code"/>
                <a:cs typeface="Fira Code"/>
                <a:sym typeface="Fira Code"/>
              </a:rPr>
              <a:t>]</a:t>
            </a:r>
            <a:endParaRPr sz="1100">
              <a:solidFill>
                <a:srgbClr val="D4D4D4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190500" marR="1905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rgbClr val="D4D4D4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190500" marR="1905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rgbClr val="6A9955"/>
                </a:solidFill>
                <a:latin typeface="Fira Code"/>
                <a:ea typeface="Fira Code"/>
                <a:cs typeface="Fira Code"/>
                <a:sym typeface="Fira Code"/>
              </a:rPr>
              <a:t># Prompt: Show ListBox</a:t>
            </a:r>
            <a:endParaRPr sz="1100">
              <a:solidFill>
                <a:srgbClr val="D4D4D4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190500" marR="1905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rgbClr val="9CDCFE"/>
                </a:solidFill>
                <a:latin typeface="Fira Code"/>
                <a:ea typeface="Fira Code"/>
                <a:cs typeface="Fira Code"/>
                <a:sym typeface="Fira Code"/>
              </a:rPr>
              <a:t>result</a:t>
            </a:r>
            <a:r>
              <a:rPr lang="en-US" sz="1100">
                <a:solidFill>
                  <a:srgbClr val="D4D4D4"/>
                </a:solidFill>
                <a:latin typeface="Fira Code"/>
                <a:ea typeface="Fira Code"/>
                <a:cs typeface="Fira Code"/>
                <a:sym typeface="Fira Code"/>
              </a:rPr>
              <a:t> = </a:t>
            </a:r>
            <a:r>
              <a:rPr lang="en-US" sz="1100">
                <a:solidFill>
                  <a:srgbClr val="DCDCAA"/>
                </a:solidFill>
                <a:latin typeface="Fira Code"/>
                <a:ea typeface="Fira Code"/>
                <a:cs typeface="Fira Code"/>
                <a:sym typeface="Fira Code"/>
              </a:rPr>
              <a:t>rs.ListBox</a:t>
            </a:r>
            <a:r>
              <a:rPr lang="en-US" sz="1100">
                <a:solidFill>
                  <a:srgbClr val="D4D4D4"/>
                </a:solidFill>
                <a:latin typeface="Fira Code"/>
                <a:ea typeface="Fira Code"/>
                <a:cs typeface="Fira Code"/>
                <a:sym typeface="Fira Code"/>
              </a:rPr>
              <a:t>(</a:t>
            </a:r>
            <a:r>
              <a:rPr lang="en-US" sz="1100">
                <a:solidFill>
                  <a:srgbClr val="9CDCFE"/>
                </a:solidFill>
                <a:latin typeface="Fira Code"/>
                <a:ea typeface="Fira Code"/>
                <a:cs typeface="Fira Code"/>
                <a:sym typeface="Fira Code"/>
              </a:rPr>
              <a:t>options</a:t>
            </a:r>
            <a:r>
              <a:rPr lang="en-US" sz="1100">
                <a:solidFill>
                  <a:srgbClr val="D4D4D4"/>
                </a:solidFill>
                <a:latin typeface="Fira Code"/>
                <a:ea typeface="Fira Code"/>
                <a:cs typeface="Fira Code"/>
                <a:sym typeface="Fira Code"/>
              </a:rPr>
              <a:t>, </a:t>
            </a:r>
            <a:r>
              <a:rPr lang="en-US" sz="1100">
                <a:solidFill>
                  <a:srgbClr val="CE9178"/>
                </a:solidFill>
                <a:latin typeface="Fira Code"/>
                <a:ea typeface="Fira Code"/>
                <a:cs typeface="Fira Code"/>
                <a:sym typeface="Fira Code"/>
              </a:rPr>
              <a:t>"Choose wisely"</a:t>
            </a:r>
            <a:r>
              <a:rPr lang="en-US" sz="1100">
                <a:solidFill>
                  <a:srgbClr val="D4D4D4"/>
                </a:solidFill>
                <a:latin typeface="Fira Code"/>
                <a:ea typeface="Fira Code"/>
                <a:cs typeface="Fira Code"/>
                <a:sym typeface="Fira Code"/>
              </a:rPr>
              <a:t>, </a:t>
            </a:r>
            <a:r>
              <a:rPr lang="en-US" sz="1100">
                <a:solidFill>
                  <a:srgbClr val="CE9178"/>
                </a:solidFill>
                <a:latin typeface="Fira Code"/>
                <a:ea typeface="Fira Code"/>
                <a:cs typeface="Fira Code"/>
                <a:sym typeface="Fira Code"/>
              </a:rPr>
              <a:t>"My Tool"</a:t>
            </a:r>
            <a:r>
              <a:rPr lang="en-US" sz="1100">
                <a:solidFill>
                  <a:srgbClr val="D4D4D4"/>
                </a:solidFill>
                <a:latin typeface="Fira Code"/>
                <a:ea typeface="Fira Code"/>
                <a:cs typeface="Fira Code"/>
                <a:sym typeface="Fira Code"/>
              </a:rPr>
              <a:t>)</a:t>
            </a:r>
            <a:endParaRPr sz="1100">
              <a:solidFill>
                <a:srgbClr val="D4D4D4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190500" marR="1905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rgbClr val="D4D4D4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190500" marR="1905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rgbClr val="569CD6"/>
                </a:solidFill>
                <a:latin typeface="Fira Code"/>
                <a:ea typeface="Fira Code"/>
                <a:cs typeface="Fira Code"/>
                <a:sym typeface="Fira Code"/>
              </a:rPr>
              <a:t>if</a:t>
            </a:r>
            <a:r>
              <a:rPr lang="en-US" sz="1100">
                <a:solidFill>
                  <a:srgbClr val="D4D4D4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100">
                <a:solidFill>
                  <a:srgbClr val="9CDCFE"/>
                </a:solidFill>
                <a:latin typeface="Fira Code"/>
                <a:ea typeface="Fira Code"/>
                <a:cs typeface="Fira Code"/>
                <a:sym typeface="Fira Code"/>
              </a:rPr>
              <a:t>result</a:t>
            </a:r>
            <a:r>
              <a:rPr lang="en-US" sz="1100">
                <a:solidFill>
                  <a:srgbClr val="D4D4D4"/>
                </a:solidFill>
                <a:latin typeface="Fira Code"/>
                <a:ea typeface="Fira Code"/>
                <a:cs typeface="Fira Code"/>
                <a:sym typeface="Fira Code"/>
              </a:rPr>
              <a:t>:</a:t>
            </a:r>
            <a:endParaRPr sz="1100">
              <a:solidFill>
                <a:srgbClr val="D4D4D4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190500" marR="1905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rgbClr val="D4D4D4"/>
                </a:solidFill>
                <a:latin typeface="Fira Code"/>
                <a:ea typeface="Fira Code"/>
                <a:cs typeface="Fira Code"/>
                <a:sym typeface="Fira Code"/>
              </a:rPr>
              <a:t>    </a:t>
            </a:r>
            <a:r>
              <a:rPr lang="en-US" sz="1100">
                <a:solidFill>
                  <a:srgbClr val="6A9955"/>
                </a:solidFill>
                <a:latin typeface="Fira Code"/>
                <a:ea typeface="Fira Code"/>
                <a:cs typeface="Fira Code"/>
                <a:sym typeface="Fira Code"/>
              </a:rPr>
              <a:t># Prompt: Show MessageBox</a:t>
            </a:r>
            <a:endParaRPr sz="1100">
              <a:solidFill>
                <a:srgbClr val="D4D4D4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190500" marR="1905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rgbClr val="D4D4D4"/>
                </a:solidFill>
                <a:latin typeface="Fira Code"/>
                <a:ea typeface="Fira Code"/>
                <a:cs typeface="Fira Code"/>
                <a:sym typeface="Fira Code"/>
              </a:rPr>
              <a:t>    </a:t>
            </a:r>
            <a:r>
              <a:rPr lang="en-US" sz="1100">
                <a:solidFill>
                  <a:srgbClr val="DCDCAA"/>
                </a:solidFill>
                <a:latin typeface="Fira Code"/>
                <a:ea typeface="Fira Code"/>
                <a:cs typeface="Fira Code"/>
                <a:sym typeface="Fira Code"/>
              </a:rPr>
              <a:t>rs.MessageBox</a:t>
            </a:r>
            <a:r>
              <a:rPr lang="en-US" sz="1100">
                <a:solidFill>
                  <a:srgbClr val="D4D4D4"/>
                </a:solidFill>
                <a:latin typeface="Fira Code"/>
                <a:ea typeface="Fira Code"/>
                <a:cs typeface="Fira Code"/>
                <a:sym typeface="Fira Code"/>
              </a:rPr>
              <a:t>(</a:t>
            </a:r>
            <a:r>
              <a:rPr lang="en-US" sz="1100">
                <a:solidFill>
                  <a:srgbClr val="CE9178"/>
                </a:solidFill>
                <a:latin typeface="Fira Code"/>
                <a:ea typeface="Fira Code"/>
                <a:cs typeface="Fira Code"/>
                <a:sym typeface="Fira Code"/>
              </a:rPr>
              <a:t>f"You picked {result}"</a:t>
            </a:r>
            <a:r>
              <a:rPr lang="en-US" sz="1100">
                <a:solidFill>
                  <a:srgbClr val="D4D4D4"/>
                </a:solidFill>
                <a:latin typeface="Fira Code"/>
                <a:ea typeface="Fira Code"/>
                <a:cs typeface="Fira Code"/>
                <a:sym typeface="Fira Code"/>
              </a:rPr>
              <a:t>)</a:t>
            </a:r>
            <a:endParaRPr sz="1100">
              <a:solidFill>
                <a:srgbClr val="D4D4D4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190500" marR="1905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rgbClr val="569CD6"/>
                </a:solidFill>
                <a:latin typeface="Fira Code"/>
                <a:ea typeface="Fira Code"/>
                <a:cs typeface="Fira Code"/>
                <a:sym typeface="Fira Code"/>
              </a:rPr>
              <a:t>else</a:t>
            </a:r>
            <a:r>
              <a:rPr lang="en-US" sz="1100">
                <a:solidFill>
                  <a:srgbClr val="D4D4D4"/>
                </a:solidFill>
                <a:latin typeface="Fira Code"/>
                <a:ea typeface="Fira Code"/>
                <a:cs typeface="Fira Code"/>
                <a:sym typeface="Fira Code"/>
              </a:rPr>
              <a:t>:</a:t>
            </a:r>
            <a:endParaRPr sz="1100">
              <a:solidFill>
                <a:srgbClr val="D4D4D4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190500" marR="1905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rgbClr val="D4D4D4"/>
                </a:solidFill>
                <a:latin typeface="Fira Code"/>
                <a:ea typeface="Fira Code"/>
                <a:cs typeface="Fira Code"/>
                <a:sym typeface="Fira Code"/>
              </a:rPr>
              <a:t>    </a:t>
            </a:r>
            <a:r>
              <a:rPr lang="en-US" sz="1100">
                <a:solidFill>
                  <a:srgbClr val="DCDCAA"/>
                </a:solidFill>
                <a:latin typeface="Fira Code"/>
                <a:ea typeface="Fira Code"/>
                <a:cs typeface="Fira Code"/>
                <a:sym typeface="Fira Code"/>
              </a:rPr>
              <a:t>print</a:t>
            </a:r>
            <a:r>
              <a:rPr lang="en-US" sz="1100">
                <a:solidFill>
                  <a:srgbClr val="D4D4D4"/>
                </a:solidFill>
                <a:latin typeface="Fira Code"/>
                <a:ea typeface="Fira Code"/>
                <a:cs typeface="Fira Code"/>
                <a:sym typeface="Fira Code"/>
              </a:rPr>
              <a:t>(</a:t>
            </a:r>
            <a:r>
              <a:rPr lang="en-US" sz="1100">
                <a:solidFill>
                  <a:srgbClr val="CE9178"/>
                </a:solidFill>
                <a:latin typeface="Fira Code"/>
                <a:ea typeface="Fira Code"/>
                <a:cs typeface="Fira Code"/>
                <a:sym typeface="Fira Code"/>
              </a:rPr>
              <a:t>"Cancelled"</a:t>
            </a:r>
            <a:r>
              <a:rPr lang="en-US" sz="1100">
                <a:solidFill>
                  <a:srgbClr val="D4D4D4"/>
                </a:solidFill>
                <a:latin typeface="Fira Code"/>
                <a:ea typeface="Fira Code"/>
                <a:cs typeface="Fira Code"/>
                <a:sym typeface="Fira Code"/>
              </a:rPr>
              <a:t>)</a:t>
            </a:r>
            <a:endParaRPr sz="1100">
              <a:solidFill>
                <a:srgbClr val="D4D4D4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190500" marR="1905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rgbClr val="569CD6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rgbClr val="569CD6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190500" marR="1905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rgbClr val="D4D4D4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lt1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lt1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5"/>
          <p:cNvSpPr txBox="1"/>
          <p:nvPr/>
        </p:nvSpPr>
        <p:spPr>
          <a:xfrm>
            <a:off x="610500" y="542500"/>
            <a:ext cx="11581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latin typeface="Inter"/>
                <a:ea typeface="Inter"/>
                <a:cs typeface="Inter"/>
                <a:sym typeface="Inter"/>
              </a:rPr>
              <a:t>Housekeeping</a:t>
            </a:r>
            <a:endParaRPr/>
          </a:p>
        </p:txBody>
      </p:sp>
      <p:pic>
        <p:nvPicPr>
          <p:cNvPr id="97" name="Google Shape;97;p15"/>
          <p:cNvPicPr preferRelativeResize="0"/>
          <p:nvPr/>
        </p:nvPicPr>
        <p:blipFill rotWithShape="1">
          <a:blip r:embed="rId3">
            <a:alphaModFix/>
          </a:blip>
          <a:srcRect b="30959" l="10784" r="9036" t="28294"/>
          <a:stretch/>
        </p:blipFill>
        <p:spPr>
          <a:xfrm>
            <a:off x="238301" y="1572326"/>
            <a:ext cx="2383900" cy="2374194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5"/>
          <p:cNvSpPr txBox="1"/>
          <p:nvPr/>
        </p:nvSpPr>
        <p:spPr>
          <a:xfrm>
            <a:off x="261325" y="4217200"/>
            <a:ext cx="25050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Workshop folder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15"/>
          <p:cNvSpPr txBox="1"/>
          <p:nvPr/>
        </p:nvSpPr>
        <p:spPr>
          <a:xfrm>
            <a:off x="6535158" y="4217200"/>
            <a:ext cx="25050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Work 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template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15"/>
          <p:cNvSpPr txBox="1"/>
          <p:nvPr/>
        </p:nvSpPr>
        <p:spPr>
          <a:xfrm>
            <a:off x="9497570" y="4217200"/>
            <a:ext cx="25050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Final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collection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1" name="Google Shape;10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68458" y="1666000"/>
            <a:ext cx="2438400" cy="2476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2" name="Google Shape;102;p15"/>
          <p:cNvGrpSpPr/>
          <p:nvPr/>
        </p:nvGrpSpPr>
        <p:grpSpPr>
          <a:xfrm>
            <a:off x="3505307" y="1527175"/>
            <a:ext cx="2505000" cy="3859725"/>
            <a:chOff x="3824144" y="1527175"/>
            <a:chExt cx="2505000" cy="3859725"/>
          </a:xfrm>
        </p:grpSpPr>
        <p:sp>
          <p:nvSpPr>
            <p:cNvPr id="103" name="Google Shape;103;p15"/>
            <p:cNvSpPr txBox="1"/>
            <p:nvPr/>
          </p:nvSpPr>
          <p:spPr>
            <a:xfrm>
              <a:off x="3824144" y="4217200"/>
              <a:ext cx="2505000" cy="116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This</a:t>
              </a:r>
              <a:endPara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presentation</a:t>
              </a:r>
              <a:endPara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04" name="Google Shape;104;p1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828869" y="1527175"/>
              <a:ext cx="2495550" cy="24193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05" name="Google Shape;105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192333" y="1572325"/>
            <a:ext cx="2630634" cy="281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42"/>
          <p:cNvSpPr txBox="1"/>
          <p:nvPr/>
        </p:nvSpPr>
        <p:spPr>
          <a:xfrm>
            <a:off x="581025" y="581025"/>
            <a:ext cx="11581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latin typeface="Inter"/>
                <a:ea typeface="Inter"/>
                <a:cs typeface="Inter"/>
                <a:sym typeface="Inter"/>
              </a:rPr>
              <a:t>Further directions…</a:t>
            </a:r>
            <a:endParaRPr/>
          </a:p>
        </p:txBody>
      </p:sp>
      <p:sp>
        <p:nvSpPr>
          <p:cNvPr id="581" name="Google Shape;581;p42"/>
          <p:cNvSpPr txBox="1"/>
          <p:nvPr/>
        </p:nvSpPr>
        <p:spPr>
          <a:xfrm>
            <a:off x="657800" y="1396725"/>
            <a:ext cx="27000" cy="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82" name="Google Shape;58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5250" y="581025"/>
            <a:ext cx="6694747" cy="5418075"/>
          </a:xfrm>
          <a:prstGeom prst="rect">
            <a:avLst/>
          </a:prstGeom>
          <a:noFill/>
          <a:ln>
            <a:noFill/>
          </a:ln>
        </p:spPr>
      </p:pic>
      <p:sp>
        <p:nvSpPr>
          <p:cNvPr id="583" name="Google Shape;583;p42"/>
          <p:cNvSpPr txBox="1"/>
          <p:nvPr/>
        </p:nvSpPr>
        <p:spPr>
          <a:xfrm>
            <a:off x="581025" y="1271925"/>
            <a:ext cx="4255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https://www.case.rpi.edu/</a:t>
            </a:r>
            <a:endParaRPr sz="100"/>
          </a:p>
        </p:txBody>
      </p:sp>
      <p:sp>
        <p:nvSpPr>
          <p:cNvPr id="584" name="Google Shape;584;p42"/>
          <p:cNvSpPr txBox="1"/>
          <p:nvPr/>
        </p:nvSpPr>
        <p:spPr>
          <a:xfrm>
            <a:off x="722475" y="1870425"/>
            <a:ext cx="3972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email: sheldd@rpi.edu</a:t>
            </a:r>
            <a:endParaRPr sz="1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589" name="Google Shape;589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90" name="Google Shape;590;p43"/>
          <p:cNvSpPr txBox="1"/>
          <p:nvPr/>
        </p:nvSpPr>
        <p:spPr>
          <a:xfrm>
            <a:off x="305276" y="2344042"/>
            <a:ext cx="11581447" cy="8286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400" u="none" cap="none" strike="noStrike">
                <a:solidFill>
                  <a:srgbClr val="0F172A"/>
                </a:solidFill>
                <a:latin typeface="Inter"/>
                <a:ea typeface="Inter"/>
                <a:cs typeface="Inter"/>
                <a:sym typeface="Inter"/>
              </a:rPr>
              <a:t>Ready to Code?</a:t>
            </a:r>
            <a:endParaRPr/>
          </a:p>
        </p:txBody>
      </p:sp>
      <p:sp>
        <p:nvSpPr>
          <p:cNvPr id="591" name="Google Shape;591;p43"/>
          <p:cNvSpPr txBox="1"/>
          <p:nvPr/>
        </p:nvSpPr>
        <p:spPr>
          <a:xfrm>
            <a:off x="581025" y="3439417"/>
            <a:ext cx="110301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5995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00" u="none" cap="none" strike="noStrike">
                <a:solidFill>
                  <a:srgbClr val="64748B"/>
                </a:solidFill>
                <a:latin typeface="Inter Light"/>
                <a:ea typeface="Inter Light"/>
                <a:cs typeface="Inter Light"/>
                <a:sym typeface="Inter Light"/>
              </a:rPr>
              <a:t>Open the Python Editor (Type </a:t>
            </a:r>
            <a:r>
              <a:rPr b="0" i="0" lang="en-US" sz="2100" u="none" cap="none" strike="noStrike">
                <a:solidFill>
                  <a:srgbClr val="D946EF"/>
                </a:solidFill>
                <a:latin typeface="Inter Light"/>
                <a:ea typeface="Inter Light"/>
                <a:cs typeface="Inter Light"/>
                <a:sym typeface="Inter Light"/>
              </a:rPr>
              <a:t>EditPythonScript </a:t>
            </a:r>
            <a:r>
              <a:rPr lang="en-US" sz="2100">
                <a:solidFill>
                  <a:srgbClr val="64748B"/>
                </a:solidFill>
                <a:latin typeface="Inter Light"/>
                <a:ea typeface="Inter Light"/>
                <a:cs typeface="Inter Light"/>
                <a:sym typeface="Inter Light"/>
              </a:rPr>
              <a:t>or</a:t>
            </a:r>
            <a:r>
              <a:rPr lang="en-US" sz="2100">
                <a:solidFill>
                  <a:srgbClr val="D946EF"/>
                </a:solidFill>
                <a:latin typeface="Inter Light"/>
                <a:ea typeface="Inter Light"/>
                <a:cs typeface="Inter Light"/>
                <a:sym typeface="Inter Light"/>
              </a:rPr>
              <a:t> </a:t>
            </a:r>
            <a:r>
              <a:rPr lang="en-US" sz="2100">
                <a:solidFill>
                  <a:srgbClr val="D946EF"/>
                </a:solidFill>
                <a:latin typeface="Inter Light"/>
                <a:ea typeface="Inter Light"/>
                <a:cs typeface="Inter Light"/>
                <a:sym typeface="Inter Light"/>
              </a:rPr>
              <a:t>ScriptEditor</a:t>
            </a:r>
            <a:r>
              <a:rPr b="0" i="0" lang="en-US" sz="2100" u="none" cap="none" strike="noStrike">
                <a:solidFill>
                  <a:srgbClr val="64748B"/>
                </a:solidFill>
                <a:latin typeface="Inter Light"/>
                <a:ea typeface="Inter Light"/>
                <a:cs typeface="Inter Light"/>
                <a:sym typeface="Inter Light"/>
              </a:rPr>
              <a:t>)</a:t>
            </a:r>
            <a:endParaRPr/>
          </a:p>
        </p:txBody>
      </p:sp>
      <p:sp>
        <p:nvSpPr>
          <p:cNvPr id="592" name="Google Shape;592;p43"/>
          <p:cNvSpPr txBox="1"/>
          <p:nvPr/>
        </p:nvSpPr>
        <p:spPr>
          <a:xfrm>
            <a:off x="581025" y="4066133"/>
            <a:ext cx="110299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Copy these snippets to get started.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597" name="Google Shape;597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98" name="Google Shape;598;p44"/>
          <p:cNvSpPr/>
          <p:nvPr/>
        </p:nvSpPr>
        <p:spPr>
          <a:xfrm>
            <a:off x="581025" y="1503312"/>
            <a:ext cx="11029950" cy="7847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9" name="Google Shape;599;p44"/>
          <p:cNvSpPr/>
          <p:nvPr/>
        </p:nvSpPr>
        <p:spPr>
          <a:xfrm>
            <a:off x="581025" y="2288083"/>
            <a:ext cx="11029950" cy="7847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0" name="Google Shape;600;p44"/>
          <p:cNvSpPr/>
          <p:nvPr/>
        </p:nvSpPr>
        <p:spPr>
          <a:xfrm>
            <a:off x="581025" y="3072854"/>
            <a:ext cx="11029950" cy="7847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1" name="Google Shape;601;p44"/>
          <p:cNvSpPr/>
          <p:nvPr/>
        </p:nvSpPr>
        <p:spPr>
          <a:xfrm>
            <a:off x="581025" y="3857625"/>
            <a:ext cx="11029950" cy="7847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2" name="Google Shape;602;p44"/>
          <p:cNvSpPr/>
          <p:nvPr/>
        </p:nvSpPr>
        <p:spPr>
          <a:xfrm>
            <a:off x="581025" y="4642395"/>
            <a:ext cx="11029950" cy="7847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3" name="Google Shape;603;p44"/>
          <p:cNvSpPr/>
          <p:nvPr/>
        </p:nvSpPr>
        <p:spPr>
          <a:xfrm>
            <a:off x="581025" y="2278558"/>
            <a:ext cx="11029950" cy="9525"/>
          </a:xfrm>
          <a:prstGeom prst="rect">
            <a:avLst/>
          </a:prstGeom>
          <a:solidFill>
            <a:srgbClr val="75757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4" name="Google Shape;604;p44"/>
          <p:cNvSpPr/>
          <p:nvPr/>
        </p:nvSpPr>
        <p:spPr>
          <a:xfrm>
            <a:off x="581025" y="2278558"/>
            <a:ext cx="11029950" cy="9525"/>
          </a:xfrm>
          <a:prstGeom prst="rect">
            <a:avLst/>
          </a:prstGeom>
          <a:solidFill>
            <a:srgbClr val="75757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5" name="Google Shape;605;p44"/>
          <p:cNvSpPr/>
          <p:nvPr/>
        </p:nvSpPr>
        <p:spPr>
          <a:xfrm>
            <a:off x="581025" y="3063329"/>
            <a:ext cx="11029950" cy="9525"/>
          </a:xfrm>
          <a:prstGeom prst="rect">
            <a:avLst/>
          </a:prstGeom>
          <a:solidFill>
            <a:srgbClr val="75757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6" name="Google Shape;606;p44"/>
          <p:cNvSpPr/>
          <p:nvPr/>
        </p:nvSpPr>
        <p:spPr>
          <a:xfrm>
            <a:off x="581025" y="3063329"/>
            <a:ext cx="11029950" cy="9525"/>
          </a:xfrm>
          <a:prstGeom prst="rect">
            <a:avLst/>
          </a:prstGeom>
          <a:solidFill>
            <a:srgbClr val="75757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7" name="Google Shape;607;p44"/>
          <p:cNvSpPr/>
          <p:nvPr/>
        </p:nvSpPr>
        <p:spPr>
          <a:xfrm>
            <a:off x="581025" y="3848100"/>
            <a:ext cx="11029950" cy="9525"/>
          </a:xfrm>
          <a:prstGeom prst="rect">
            <a:avLst/>
          </a:prstGeom>
          <a:solidFill>
            <a:srgbClr val="75757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8" name="Google Shape;608;p44"/>
          <p:cNvSpPr/>
          <p:nvPr/>
        </p:nvSpPr>
        <p:spPr>
          <a:xfrm>
            <a:off x="581025" y="3848100"/>
            <a:ext cx="11029950" cy="9525"/>
          </a:xfrm>
          <a:prstGeom prst="rect">
            <a:avLst/>
          </a:prstGeom>
          <a:solidFill>
            <a:srgbClr val="75757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9" name="Google Shape;609;p44"/>
          <p:cNvSpPr/>
          <p:nvPr/>
        </p:nvSpPr>
        <p:spPr>
          <a:xfrm>
            <a:off x="581025" y="4632870"/>
            <a:ext cx="11029950" cy="9525"/>
          </a:xfrm>
          <a:prstGeom prst="rect">
            <a:avLst/>
          </a:prstGeom>
          <a:solidFill>
            <a:srgbClr val="75757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0" name="Google Shape;610;p44"/>
          <p:cNvSpPr/>
          <p:nvPr/>
        </p:nvSpPr>
        <p:spPr>
          <a:xfrm>
            <a:off x="581025" y="4632870"/>
            <a:ext cx="11029950" cy="9525"/>
          </a:xfrm>
          <a:prstGeom prst="rect">
            <a:avLst/>
          </a:prstGeom>
          <a:solidFill>
            <a:srgbClr val="75757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1" name="Google Shape;611;p44"/>
          <p:cNvSpPr/>
          <p:nvPr/>
        </p:nvSpPr>
        <p:spPr>
          <a:xfrm>
            <a:off x="581025" y="5417641"/>
            <a:ext cx="11029950" cy="9525"/>
          </a:xfrm>
          <a:prstGeom prst="rect">
            <a:avLst/>
          </a:prstGeom>
          <a:solidFill>
            <a:srgbClr val="75757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2" name="Google Shape;612;p44"/>
          <p:cNvSpPr/>
          <p:nvPr/>
        </p:nvSpPr>
        <p:spPr>
          <a:xfrm>
            <a:off x="581025" y="5417641"/>
            <a:ext cx="11029950" cy="9525"/>
          </a:xfrm>
          <a:prstGeom prst="rect">
            <a:avLst/>
          </a:prstGeom>
          <a:solidFill>
            <a:srgbClr val="75757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mage.png" id="613" name="Google Shape;613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1025" y="1652736"/>
            <a:ext cx="857250" cy="476250"/>
          </a:xfrm>
          <a:prstGeom prst="rect">
            <a:avLst/>
          </a:prstGeom>
          <a:noFill/>
          <a:ln>
            <a:noFill/>
          </a:ln>
        </p:spPr>
      </p:pic>
      <p:sp>
        <p:nvSpPr>
          <p:cNvPr id="614" name="Google Shape;614;p44"/>
          <p:cNvSpPr txBox="1"/>
          <p:nvPr/>
        </p:nvSpPr>
        <p:spPr>
          <a:xfrm>
            <a:off x="1676400" y="1646187"/>
            <a:ext cx="9934575" cy="1980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75" u="none" cap="none" strike="noStrike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https://global.discourse-cdn.com/mcneel/uploads/default/original/3X/6/9/6929866a4fddc862698e73af9fe006e1d6657532.jpeg</a:t>
            </a:r>
            <a:endParaRPr/>
          </a:p>
        </p:txBody>
      </p:sp>
      <p:sp>
        <p:nvSpPr>
          <p:cNvPr id="615" name="Google Shape;615;p44"/>
          <p:cNvSpPr txBox="1"/>
          <p:nvPr/>
        </p:nvSpPr>
        <p:spPr>
          <a:xfrm>
            <a:off x="1676400" y="1891903"/>
            <a:ext cx="9934575" cy="2437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Source: </a:t>
            </a:r>
            <a:r>
              <a:rPr b="0" i="0" lang="en-US" sz="1200" u="none" cap="none" strike="noStrike">
                <a:solidFill>
                  <a:srgbClr val="4F46E5"/>
                </a:solidFill>
                <a:latin typeface="Inter"/>
                <a:ea typeface="Inter"/>
                <a:cs typeface="Inter"/>
                <a:sym typeface="Inter"/>
              </a:rPr>
              <a:t>discourse.mcneel.com</a:t>
            </a:r>
            <a:endParaRPr/>
          </a:p>
        </p:txBody>
      </p:sp>
      <p:pic>
        <p:nvPicPr>
          <p:cNvPr descr="image.png" id="616" name="Google Shape;616;p4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81025" y="2437507"/>
            <a:ext cx="857250" cy="476250"/>
          </a:xfrm>
          <a:prstGeom prst="rect">
            <a:avLst/>
          </a:prstGeom>
          <a:noFill/>
          <a:ln>
            <a:noFill/>
          </a:ln>
        </p:spPr>
      </p:pic>
      <p:sp>
        <p:nvSpPr>
          <p:cNvPr id="617" name="Google Shape;617;p44"/>
          <p:cNvSpPr txBox="1"/>
          <p:nvPr/>
        </p:nvSpPr>
        <p:spPr>
          <a:xfrm>
            <a:off x="1676400" y="2430958"/>
            <a:ext cx="9934575" cy="1980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75" u="none" cap="none" strike="noStrike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https://i.sstatic.net/VYrEL.jpg</a:t>
            </a:r>
            <a:endParaRPr/>
          </a:p>
        </p:txBody>
      </p:sp>
      <p:sp>
        <p:nvSpPr>
          <p:cNvPr id="618" name="Google Shape;618;p44"/>
          <p:cNvSpPr txBox="1"/>
          <p:nvPr/>
        </p:nvSpPr>
        <p:spPr>
          <a:xfrm>
            <a:off x="1676400" y="2676673"/>
            <a:ext cx="9934575" cy="2437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Source: </a:t>
            </a:r>
            <a:r>
              <a:rPr b="0" i="0" lang="en-US" sz="1200" u="none" cap="none" strike="noStrike">
                <a:solidFill>
                  <a:srgbClr val="4F46E5"/>
                </a:solidFill>
                <a:latin typeface="Inter"/>
                <a:ea typeface="Inter"/>
                <a:cs typeface="Inter"/>
                <a:sym typeface="Inter"/>
              </a:rPr>
              <a:t>stackoverflow.com</a:t>
            </a:r>
            <a:endParaRPr/>
          </a:p>
        </p:txBody>
      </p:sp>
      <p:pic>
        <p:nvPicPr>
          <p:cNvPr descr="image.png" id="619" name="Google Shape;619;p4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81025" y="3222277"/>
            <a:ext cx="857250" cy="476250"/>
          </a:xfrm>
          <a:prstGeom prst="rect">
            <a:avLst/>
          </a:prstGeom>
          <a:noFill/>
          <a:ln>
            <a:noFill/>
          </a:ln>
        </p:spPr>
      </p:pic>
      <p:sp>
        <p:nvSpPr>
          <p:cNvPr id="620" name="Google Shape;620;p44"/>
          <p:cNvSpPr txBox="1"/>
          <p:nvPr/>
        </p:nvSpPr>
        <p:spPr>
          <a:xfrm>
            <a:off x="1676400" y="3215729"/>
            <a:ext cx="9934575" cy="1980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75" u="none" cap="none" strike="noStrike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https://i.ytimg.com/vi/8qvcYA81A3U/maxresdefault.jpg</a:t>
            </a:r>
            <a:endParaRPr/>
          </a:p>
        </p:txBody>
      </p:sp>
      <p:sp>
        <p:nvSpPr>
          <p:cNvPr id="621" name="Google Shape;621;p44"/>
          <p:cNvSpPr txBox="1"/>
          <p:nvPr/>
        </p:nvSpPr>
        <p:spPr>
          <a:xfrm>
            <a:off x="1676400" y="3461444"/>
            <a:ext cx="9934575" cy="2437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Source: </a:t>
            </a:r>
            <a:r>
              <a:rPr b="0" i="0" lang="en-US" sz="1200" u="none" cap="none" strike="noStrike">
                <a:solidFill>
                  <a:srgbClr val="4F46E5"/>
                </a:solidFill>
                <a:latin typeface="Inter"/>
                <a:ea typeface="Inter"/>
                <a:cs typeface="Inter"/>
                <a:sym typeface="Inter"/>
              </a:rPr>
              <a:t>www.youtube.com</a:t>
            </a:r>
            <a:endParaRPr/>
          </a:p>
        </p:txBody>
      </p:sp>
      <p:pic>
        <p:nvPicPr>
          <p:cNvPr descr="image.png" id="622" name="Google Shape;622;p4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81025" y="4007048"/>
            <a:ext cx="857250" cy="476250"/>
          </a:xfrm>
          <a:prstGeom prst="rect">
            <a:avLst/>
          </a:prstGeom>
          <a:noFill/>
          <a:ln>
            <a:noFill/>
          </a:ln>
        </p:spPr>
      </p:pic>
      <p:sp>
        <p:nvSpPr>
          <p:cNvPr id="623" name="Google Shape;623;p44"/>
          <p:cNvSpPr txBox="1"/>
          <p:nvPr/>
        </p:nvSpPr>
        <p:spPr>
          <a:xfrm>
            <a:off x="1676400" y="4000500"/>
            <a:ext cx="9934575" cy="1980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75" u="none" cap="none" strike="noStrike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https://i.ytimg.com/vi/M_8e3h8LUX0/maxresdefault.jpg</a:t>
            </a:r>
            <a:endParaRPr/>
          </a:p>
        </p:txBody>
      </p:sp>
      <p:sp>
        <p:nvSpPr>
          <p:cNvPr id="624" name="Google Shape;624;p44"/>
          <p:cNvSpPr txBox="1"/>
          <p:nvPr/>
        </p:nvSpPr>
        <p:spPr>
          <a:xfrm>
            <a:off x="1676400" y="4246215"/>
            <a:ext cx="9934575" cy="2437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Source: </a:t>
            </a:r>
            <a:r>
              <a:rPr b="0" i="0" lang="en-US" sz="1200" u="none" cap="none" strike="noStrike">
                <a:solidFill>
                  <a:srgbClr val="4F46E5"/>
                </a:solidFill>
                <a:latin typeface="Inter"/>
                <a:ea typeface="Inter"/>
                <a:cs typeface="Inter"/>
                <a:sym typeface="Inter"/>
              </a:rPr>
              <a:t>www.youtube.com</a:t>
            </a:r>
            <a:endParaRPr/>
          </a:p>
        </p:txBody>
      </p:sp>
      <p:pic>
        <p:nvPicPr>
          <p:cNvPr descr="image.png" id="625" name="Google Shape;625;p4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81025" y="4791819"/>
            <a:ext cx="857250" cy="476250"/>
          </a:xfrm>
          <a:prstGeom prst="rect">
            <a:avLst/>
          </a:prstGeom>
          <a:noFill/>
          <a:ln>
            <a:noFill/>
          </a:ln>
        </p:spPr>
      </p:pic>
      <p:sp>
        <p:nvSpPr>
          <p:cNvPr id="626" name="Google Shape;626;p44"/>
          <p:cNvSpPr txBox="1"/>
          <p:nvPr/>
        </p:nvSpPr>
        <p:spPr>
          <a:xfrm>
            <a:off x="1676400" y="4785270"/>
            <a:ext cx="9934575" cy="1980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75" u="none" cap="none" strike="noStrike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https://global.discourse-cdn.com/mcneel/uploads/default/original/4X/e/9/d/e9d56bc0313a7c4f43ad2d6bacbda44e0c2a1e3e.gif</a:t>
            </a:r>
            <a:endParaRPr/>
          </a:p>
        </p:txBody>
      </p:sp>
      <p:sp>
        <p:nvSpPr>
          <p:cNvPr id="627" name="Google Shape;627;p44"/>
          <p:cNvSpPr txBox="1"/>
          <p:nvPr/>
        </p:nvSpPr>
        <p:spPr>
          <a:xfrm>
            <a:off x="1676400" y="5030985"/>
            <a:ext cx="9934575" cy="2437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Source: </a:t>
            </a:r>
            <a:r>
              <a:rPr b="0" i="0" lang="en-US" sz="1200" u="none" cap="none" strike="noStrike">
                <a:solidFill>
                  <a:srgbClr val="4F46E5"/>
                </a:solidFill>
                <a:latin typeface="Inter"/>
                <a:ea typeface="Inter"/>
                <a:cs typeface="Inter"/>
                <a:sym typeface="Inter"/>
              </a:rPr>
              <a:t>discourse.mcneel.com</a:t>
            </a:r>
            <a:endParaRPr/>
          </a:p>
        </p:txBody>
      </p:sp>
      <p:pic>
        <p:nvPicPr>
          <p:cNvPr descr="image.png" id="628" name="Google Shape;628;p4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81025" y="5576589"/>
            <a:ext cx="857250" cy="476250"/>
          </a:xfrm>
          <a:prstGeom prst="rect">
            <a:avLst/>
          </a:prstGeom>
          <a:noFill/>
          <a:ln>
            <a:noFill/>
          </a:ln>
        </p:spPr>
      </p:pic>
      <p:sp>
        <p:nvSpPr>
          <p:cNvPr id="629" name="Google Shape;629;p44"/>
          <p:cNvSpPr txBox="1"/>
          <p:nvPr/>
        </p:nvSpPr>
        <p:spPr>
          <a:xfrm>
            <a:off x="1676400" y="5570041"/>
            <a:ext cx="9934575" cy="1980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75" u="none" cap="none" strike="noStrike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https://external-preview.redd.it/yuc_uHYAu7AGZZEa8Pn3BsJKt0lxldg0BneVAS5l3jA.jpg?auto=webp&amp;s=fee44788e1a0f03c685176536b1b976b05be6276</a:t>
            </a:r>
            <a:endParaRPr/>
          </a:p>
        </p:txBody>
      </p:sp>
      <p:sp>
        <p:nvSpPr>
          <p:cNvPr id="630" name="Google Shape;630;p44"/>
          <p:cNvSpPr txBox="1"/>
          <p:nvPr/>
        </p:nvSpPr>
        <p:spPr>
          <a:xfrm>
            <a:off x="1676400" y="5815756"/>
            <a:ext cx="9934575" cy="2437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Source: </a:t>
            </a:r>
            <a:r>
              <a:rPr b="0" i="0" lang="en-US" sz="1200" u="none" cap="none" strike="noStrike">
                <a:solidFill>
                  <a:srgbClr val="4F46E5"/>
                </a:solidFill>
                <a:latin typeface="Inter"/>
                <a:ea typeface="Inter"/>
                <a:cs typeface="Inter"/>
                <a:sym typeface="Inter"/>
              </a:rPr>
              <a:t>www.reddit.com</a:t>
            </a:r>
            <a:endParaRPr/>
          </a:p>
        </p:txBody>
      </p:sp>
      <p:sp>
        <p:nvSpPr>
          <p:cNvPr id="631" name="Google Shape;631;p44"/>
          <p:cNvSpPr txBox="1"/>
          <p:nvPr/>
        </p:nvSpPr>
        <p:spPr>
          <a:xfrm>
            <a:off x="581025" y="581025"/>
            <a:ext cx="11581447" cy="5619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6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Image Sources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636" name="Google Shape;636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37" name="Google Shape;637;p45"/>
          <p:cNvSpPr/>
          <p:nvPr/>
        </p:nvSpPr>
        <p:spPr>
          <a:xfrm>
            <a:off x="581025" y="2288083"/>
            <a:ext cx="11029950" cy="7847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8" name="Google Shape;638;p45"/>
          <p:cNvSpPr/>
          <p:nvPr/>
        </p:nvSpPr>
        <p:spPr>
          <a:xfrm>
            <a:off x="581025" y="3072854"/>
            <a:ext cx="11029950" cy="7847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9" name="Google Shape;639;p45"/>
          <p:cNvSpPr/>
          <p:nvPr/>
        </p:nvSpPr>
        <p:spPr>
          <a:xfrm>
            <a:off x="581025" y="3857625"/>
            <a:ext cx="11029950" cy="7847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0" name="Google Shape;640;p45"/>
          <p:cNvSpPr/>
          <p:nvPr/>
        </p:nvSpPr>
        <p:spPr>
          <a:xfrm>
            <a:off x="581025" y="3063329"/>
            <a:ext cx="11029950" cy="9525"/>
          </a:xfrm>
          <a:prstGeom prst="rect">
            <a:avLst/>
          </a:prstGeom>
          <a:solidFill>
            <a:srgbClr val="75757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1" name="Google Shape;641;p45"/>
          <p:cNvSpPr/>
          <p:nvPr/>
        </p:nvSpPr>
        <p:spPr>
          <a:xfrm>
            <a:off x="581025" y="3063329"/>
            <a:ext cx="11029950" cy="9525"/>
          </a:xfrm>
          <a:prstGeom prst="rect">
            <a:avLst/>
          </a:prstGeom>
          <a:solidFill>
            <a:srgbClr val="75757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2" name="Google Shape;642;p45"/>
          <p:cNvSpPr/>
          <p:nvPr/>
        </p:nvSpPr>
        <p:spPr>
          <a:xfrm>
            <a:off x="581025" y="3848100"/>
            <a:ext cx="11029950" cy="9525"/>
          </a:xfrm>
          <a:prstGeom prst="rect">
            <a:avLst/>
          </a:prstGeom>
          <a:solidFill>
            <a:srgbClr val="75757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3" name="Google Shape;643;p45"/>
          <p:cNvSpPr/>
          <p:nvPr/>
        </p:nvSpPr>
        <p:spPr>
          <a:xfrm>
            <a:off x="581025" y="3848100"/>
            <a:ext cx="11029950" cy="9525"/>
          </a:xfrm>
          <a:prstGeom prst="rect">
            <a:avLst/>
          </a:prstGeom>
          <a:solidFill>
            <a:srgbClr val="75757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4" name="Google Shape;644;p45"/>
          <p:cNvSpPr/>
          <p:nvPr/>
        </p:nvSpPr>
        <p:spPr>
          <a:xfrm>
            <a:off x="581025" y="4632870"/>
            <a:ext cx="11029950" cy="9525"/>
          </a:xfrm>
          <a:prstGeom prst="rect">
            <a:avLst/>
          </a:prstGeom>
          <a:solidFill>
            <a:srgbClr val="75757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5" name="Google Shape;645;p45"/>
          <p:cNvSpPr/>
          <p:nvPr/>
        </p:nvSpPr>
        <p:spPr>
          <a:xfrm>
            <a:off x="581025" y="4632870"/>
            <a:ext cx="11029950" cy="9525"/>
          </a:xfrm>
          <a:prstGeom prst="rect">
            <a:avLst/>
          </a:prstGeom>
          <a:solidFill>
            <a:srgbClr val="75757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mage.png" id="646" name="Google Shape;646;p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1025" y="2437507"/>
            <a:ext cx="857250" cy="476250"/>
          </a:xfrm>
          <a:prstGeom prst="rect">
            <a:avLst/>
          </a:prstGeom>
          <a:noFill/>
          <a:ln>
            <a:noFill/>
          </a:ln>
        </p:spPr>
      </p:pic>
      <p:sp>
        <p:nvSpPr>
          <p:cNvPr id="647" name="Google Shape;647;p45"/>
          <p:cNvSpPr txBox="1"/>
          <p:nvPr/>
        </p:nvSpPr>
        <p:spPr>
          <a:xfrm>
            <a:off x="1676400" y="2430958"/>
            <a:ext cx="9934575" cy="1980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75" u="none" cap="none" strike="noStrike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https://www.intmath.com/vectors/img/235-3D-vector.png</a:t>
            </a:r>
            <a:endParaRPr/>
          </a:p>
        </p:txBody>
      </p:sp>
      <p:sp>
        <p:nvSpPr>
          <p:cNvPr id="648" name="Google Shape;648;p45"/>
          <p:cNvSpPr txBox="1"/>
          <p:nvPr/>
        </p:nvSpPr>
        <p:spPr>
          <a:xfrm>
            <a:off x="1676400" y="2676673"/>
            <a:ext cx="9934575" cy="2437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Source: </a:t>
            </a:r>
            <a:r>
              <a:rPr b="0" i="0" lang="en-US" sz="1200" u="none" cap="none" strike="noStrike">
                <a:solidFill>
                  <a:srgbClr val="4F46E5"/>
                </a:solidFill>
                <a:latin typeface="Inter"/>
                <a:ea typeface="Inter"/>
                <a:cs typeface="Inter"/>
                <a:sym typeface="Inter"/>
              </a:rPr>
              <a:t>www.intmath.com</a:t>
            </a:r>
            <a:endParaRPr/>
          </a:p>
        </p:txBody>
      </p:sp>
      <p:pic>
        <p:nvPicPr>
          <p:cNvPr descr="image.png" id="649" name="Google Shape;649;p4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81025" y="3222277"/>
            <a:ext cx="857250" cy="476250"/>
          </a:xfrm>
          <a:prstGeom prst="rect">
            <a:avLst/>
          </a:prstGeom>
          <a:noFill/>
          <a:ln>
            <a:noFill/>
          </a:ln>
        </p:spPr>
      </p:pic>
      <p:sp>
        <p:nvSpPr>
          <p:cNvPr id="650" name="Google Shape;650;p45"/>
          <p:cNvSpPr txBox="1"/>
          <p:nvPr/>
        </p:nvSpPr>
        <p:spPr>
          <a:xfrm>
            <a:off x="1676400" y="3215729"/>
            <a:ext cx="9934575" cy="1980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75" u="none" cap="none" strike="noStrike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https://i.ytimg.com/vi/4X4i6SfcFf4/maxresdefault.jpg</a:t>
            </a:r>
            <a:endParaRPr/>
          </a:p>
        </p:txBody>
      </p:sp>
      <p:sp>
        <p:nvSpPr>
          <p:cNvPr id="651" name="Google Shape;651;p45"/>
          <p:cNvSpPr txBox="1"/>
          <p:nvPr/>
        </p:nvSpPr>
        <p:spPr>
          <a:xfrm>
            <a:off x="1676400" y="3461444"/>
            <a:ext cx="9934575" cy="2437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Source: </a:t>
            </a:r>
            <a:r>
              <a:rPr b="0" i="0" lang="en-US" sz="1200" u="none" cap="none" strike="noStrike">
                <a:solidFill>
                  <a:srgbClr val="4F46E5"/>
                </a:solidFill>
                <a:latin typeface="Inter"/>
                <a:ea typeface="Inter"/>
                <a:cs typeface="Inter"/>
                <a:sym typeface="Inter"/>
              </a:rPr>
              <a:t>www.youtube.com</a:t>
            </a:r>
            <a:endParaRPr/>
          </a:p>
        </p:txBody>
      </p:sp>
      <p:pic>
        <p:nvPicPr>
          <p:cNvPr descr="image.png" id="652" name="Google Shape;652;p4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81025" y="4007048"/>
            <a:ext cx="857250" cy="476250"/>
          </a:xfrm>
          <a:prstGeom prst="rect">
            <a:avLst/>
          </a:prstGeom>
          <a:noFill/>
          <a:ln>
            <a:noFill/>
          </a:ln>
        </p:spPr>
      </p:pic>
      <p:sp>
        <p:nvSpPr>
          <p:cNvPr id="653" name="Google Shape;653;p45"/>
          <p:cNvSpPr txBox="1"/>
          <p:nvPr/>
        </p:nvSpPr>
        <p:spPr>
          <a:xfrm>
            <a:off x="1676400" y="4000500"/>
            <a:ext cx="9934575" cy="1980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75" u="none" cap="none" strike="noStrike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https://www.rhino3d.com/features/user-interface/layer-manager/images/layer-sketch-english.png</a:t>
            </a:r>
            <a:endParaRPr/>
          </a:p>
        </p:txBody>
      </p:sp>
      <p:sp>
        <p:nvSpPr>
          <p:cNvPr id="654" name="Google Shape;654;p45"/>
          <p:cNvSpPr txBox="1"/>
          <p:nvPr/>
        </p:nvSpPr>
        <p:spPr>
          <a:xfrm>
            <a:off x="1676400" y="4246215"/>
            <a:ext cx="9934575" cy="2437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Source: </a:t>
            </a:r>
            <a:r>
              <a:rPr b="0" i="0" lang="en-US" sz="1200" u="none" cap="none" strike="noStrike">
                <a:solidFill>
                  <a:srgbClr val="4F46E5"/>
                </a:solidFill>
                <a:latin typeface="Inter"/>
                <a:ea typeface="Inter"/>
                <a:cs typeface="Inter"/>
                <a:sym typeface="Inter"/>
              </a:rPr>
              <a:t>www.rhino3d.com</a:t>
            </a:r>
            <a:endParaRPr/>
          </a:p>
        </p:txBody>
      </p:sp>
      <p:pic>
        <p:nvPicPr>
          <p:cNvPr descr="image.png" id="655" name="Google Shape;655;p4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81025" y="4791819"/>
            <a:ext cx="857250" cy="476250"/>
          </a:xfrm>
          <a:prstGeom prst="rect">
            <a:avLst/>
          </a:prstGeom>
          <a:noFill/>
          <a:ln>
            <a:noFill/>
          </a:ln>
        </p:spPr>
      </p:pic>
      <p:sp>
        <p:nvSpPr>
          <p:cNvPr id="656" name="Google Shape;656;p45"/>
          <p:cNvSpPr txBox="1"/>
          <p:nvPr/>
        </p:nvSpPr>
        <p:spPr>
          <a:xfrm>
            <a:off x="1676400" y="4785270"/>
            <a:ext cx="9934575" cy="1980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75" u="none" cap="none" strike="noStrike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https://developer.rhino3d.com/images/runpythonscript.png</a:t>
            </a:r>
            <a:endParaRPr/>
          </a:p>
        </p:txBody>
      </p:sp>
      <p:sp>
        <p:nvSpPr>
          <p:cNvPr id="657" name="Google Shape;657;p45"/>
          <p:cNvSpPr txBox="1"/>
          <p:nvPr/>
        </p:nvSpPr>
        <p:spPr>
          <a:xfrm>
            <a:off x="1676400" y="5030985"/>
            <a:ext cx="9934575" cy="2437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Source: </a:t>
            </a:r>
            <a:r>
              <a:rPr b="0" i="0" lang="en-US" sz="1200" u="none" cap="none" strike="noStrike">
                <a:solidFill>
                  <a:srgbClr val="4F46E5"/>
                </a:solidFill>
                <a:latin typeface="Inter"/>
                <a:ea typeface="Inter"/>
                <a:cs typeface="Inter"/>
                <a:sym typeface="Inter"/>
              </a:rPr>
              <a:t>developer.rhino3d.com</a:t>
            </a:r>
            <a:endParaRPr/>
          </a:p>
        </p:txBody>
      </p:sp>
      <p:sp>
        <p:nvSpPr>
          <p:cNvPr id="658" name="Google Shape;658;p45"/>
          <p:cNvSpPr txBox="1"/>
          <p:nvPr/>
        </p:nvSpPr>
        <p:spPr>
          <a:xfrm>
            <a:off x="581025" y="581025"/>
            <a:ext cx="11581447" cy="5619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6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Image Sources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6"/>
          <p:cNvSpPr txBox="1"/>
          <p:nvPr/>
        </p:nvSpPr>
        <p:spPr>
          <a:xfrm>
            <a:off x="581025" y="581025"/>
            <a:ext cx="11581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latin typeface="Inter"/>
                <a:ea typeface="Inter"/>
                <a:cs typeface="Inter"/>
                <a:sym typeface="Inter"/>
              </a:rPr>
              <a:t>Workshop </a:t>
            </a:r>
            <a:r>
              <a:rPr b="1" lang="en-US" sz="3600">
                <a:latin typeface="Inter"/>
                <a:ea typeface="Inter"/>
                <a:cs typeface="Inter"/>
                <a:sym typeface="Inter"/>
              </a:rPr>
              <a:t>outline</a:t>
            </a:r>
            <a:endParaRPr/>
          </a:p>
        </p:txBody>
      </p:sp>
      <p:sp>
        <p:nvSpPr>
          <p:cNvPr id="111" name="Google Shape;111;p16"/>
          <p:cNvSpPr txBox="1"/>
          <p:nvPr/>
        </p:nvSpPr>
        <p:spPr>
          <a:xfrm>
            <a:off x="657800" y="1396725"/>
            <a:ext cx="27000" cy="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16"/>
          <p:cNvSpPr txBox="1"/>
          <p:nvPr/>
        </p:nvSpPr>
        <p:spPr>
          <a:xfrm>
            <a:off x="581025" y="1274100"/>
            <a:ext cx="6573900" cy="21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AutoNum type="arabicPeriod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few general resources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AutoNum type="arabicPeriod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 topics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AutoNum type="arabicPeriod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Work on your own project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AutoNum type="arabicPeriod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Collect samples &amp; </a:t>
            </a: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report out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7"/>
          <p:cNvSpPr txBox="1"/>
          <p:nvPr/>
        </p:nvSpPr>
        <p:spPr>
          <a:xfrm>
            <a:off x="581025" y="304750"/>
            <a:ext cx="11581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latin typeface="Inter"/>
                <a:ea typeface="Inter"/>
                <a:cs typeface="Inter"/>
                <a:sym typeface="Inter"/>
              </a:rPr>
              <a:t>General resources: Learn Python</a:t>
            </a:r>
            <a:endParaRPr/>
          </a:p>
        </p:txBody>
      </p:sp>
      <p:sp>
        <p:nvSpPr>
          <p:cNvPr id="118" name="Google Shape;118;p17"/>
          <p:cNvSpPr txBox="1"/>
          <p:nvPr/>
        </p:nvSpPr>
        <p:spPr>
          <a:xfrm>
            <a:off x="657800" y="1396725"/>
            <a:ext cx="27000" cy="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9" name="Google Shape;11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1025" y="930125"/>
            <a:ext cx="5678900" cy="412315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7"/>
          <p:cNvSpPr txBox="1"/>
          <p:nvPr/>
        </p:nvSpPr>
        <p:spPr>
          <a:xfrm>
            <a:off x="891250" y="5258250"/>
            <a:ext cx="52227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u="sng">
                <a:solidFill>
                  <a:schemeClr val="hlink"/>
                </a:solidFill>
                <a:hlinkClick r:id="rId4"/>
              </a:rPr>
              <a:t>https://www.w3schools.com/python/</a:t>
            </a:r>
            <a:r>
              <a:rPr lang="en-US" sz="2300">
                <a:solidFill>
                  <a:schemeClr val="dk1"/>
                </a:solidFill>
              </a:rPr>
              <a:t> </a:t>
            </a:r>
            <a:endParaRPr sz="100"/>
          </a:p>
        </p:txBody>
      </p:sp>
      <p:pic>
        <p:nvPicPr>
          <p:cNvPr id="121" name="Google Shape;121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12325" y="1011250"/>
            <a:ext cx="5627277" cy="4013056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7"/>
          <p:cNvSpPr txBox="1"/>
          <p:nvPr/>
        </p:nvSpPr>
        <p:spPr>
          <a:xfrm>
            <a:off x="6614613" y="5258250"/>
            <a:ext cx="52227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u="sng">
                <a:solidFill>
                  <a:schemeClr val="hlink"/>
                </a:solidFill>
                <a:hlinkClick r:id="rId6"/>
              </a:rPr>
              <a:t>https://www.w3schools.com/python/python_reference.asp</a:t>
            </a:r>
            <a:r>
              <a:rPr lang="en-US" sz="2300">
                <a:solidFill>
                  <a:schemeClr val="dk1"/>
                </a:solidFill>
              </a:rPr>
              <a:t> </a:t>
            </a:r>
            <a:endParaRPr sz="1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8"/>
          <p:cNvSpPr txBox="1"/>
          <p:nvPr/>
        </p:nvSpPr>
        <p:spPr>
          <a:xfrm>
            <a:off x="610500" y="278000"/>
            <a:ext cx="11581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latin typeface="Inter"/>
                <a:ea typeface="Inter"/>
                <a:cs typeface="Inter"/>
                <a:sym typeface="Inter"/>
              </a:rPr>
              <a:t>Rhino Python</a:t>
            </a:r>
            <a:endParaRPr/>
          </a:p>
        </p:txBody>
      </p:sp>
      <p:sp>
        <p:nvSpPr>
          <p:cNvPr id="128" name="Google Shape;128;p18"/>
          <p:cNvSpPr txBox="1"/>
          <p:nvPr/>
        </p:nvSpPr>
        <p:spPr>
          <a:xfrm>
            <a:off x="657800" y="1396725"/>
            <a:ext cx="27000" cy="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18"/>
          <p:cNvSpPr txBox="1"/>
          <p:nvPr/>
        </p:nvSpPr>
        <p:spPr>
          <a:xfrm>
            <a:off x="721925" y="6151050"/>
            <a:ext cx="5409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hlink"/>
                </a:solidFill>
                <a:hlinkClick r:id="rId3"/>
              </a:rPr>
              <a:t>https://developer.rhino3d.com/guides/rhinopython/</a:t>
            </a:r>
            <a:r>
              <a:rPr lang="en-US" sz="1800"/>
              <a:t> </a:t>
            </a:r>
            <a:endParaRPr sz="100"/>
          </a:p>
        </p:txBody>
      </p:sp>
      <p:pic>
        <p:nvPicPr>
          <p:cNvPr id="130" name="Google Shape;13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7200" y="975600"/>
            <a:ext cx="5149878" cy="5139799"/>
          </a:xfrm>
          <a:prstGeom prst="rect">
            <a:avLst/>
          </a:prstGeom>
          <a:noFill/>
          <a:ln cap="flat" cmpd="sng" w="9525">
            <a:solidFill>
              <a:srgbClr val="757575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31" name="Google Shape;131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83925" y="948850"/>
            <a:ext cx="5112625" cy="5102599"/>
          </a:xfrm>
          <a:prstGeom prst="rect">
            <a:avLst/>
          </a:prstGeom>
          <a:noFill/>
          <a:ln cap="flat" cmpd="sng" w="9525">
            <a:solidFill>
              <a:srgbClr val="757575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32" name="Google Shape;132;p18"/>
          <p:cNvSpPr txBox="1"/>
          <p:nvPr/>
        </p:nvSpPr>
        <p:spPr>
          <a:xfrm>
            <a:off x="6283925" y="6151050"/>
            <a:ext cx="5805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hlink"/>
                </a:solidFill>
                <a:hlinkClick r:id="rId6"/>
              </a:rPr>
              <a:t>https://developer.rhino3d.com/api/RhinoScriptSyntax/</a:t>
            </a:r>
            <a:r>
              <a:rPr lang="en-US" sz="1800"/>
              <a:t> </a:t>
            </a:r>
            <a:endParaRPr sz="18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9"/>
          <p:cNvSpPr txBox="1"/>
          <p:nvPr/>
        </p:nvSpPr>
        <p:spPr>
          <a:xfrm>
            <a:off x="610500" y="278000"/>
            <a:ext cx="11581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latin typeface="Inter"/>
                <a:ea typeface="Inter"/>
                <a:cs typeface="Inter"/>
                <a:sym typeface="Inter"/>
              </a:rPr>
              <a:t>Rhino Python</a:t>
            </a:r>
            <a:endParaRPr/>
          </a:p>
        </p:txBody>
      </p:sp>
      <p:sp>
        <p:nvSpPr>
          <p:cNvPr id="138" name="Google Shape;138;p19"/>
          <p:cNvSpPr txBox="1"/>
          <p:nvPr/>
        </p:nvSpPr>
        <p:spPr>
          <a:xfrm>
            <a:off x="657800" y="1396725"/>
            <a:ext cx="27000" cy="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p19"/>
          <p:cNvSpPr txBox="1"/>
          <p:nvPr/>
        </p:nvSpPr>
        <p:spPr>
          <a:xfrm>
            <a:off x="721925" y="6151050"/>
            <a:ext cx="5409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hlink"/>
                </a:solidFill>
                <a:hlinkClick r:id="rId3"/>
              </a:rPr>
              <a:t>https://developer.rhino3d.com/api/rhinocommon/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40" name="Google Shape;140;p19"/>
          <p:cNvSpPr txBox="1"/>
          <p:nvPr/>
        </p:nvSpPr>
        <p:spPr>
          <a:xfrm>
            <a:off x="6283925" y="6151050"/>
            <a:ext cx="58053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hlink"/>
                </a:solidFill>
                <a:hlinkClick r:id="rId4"/>
              </a:rPr>
              <a:t>https://github.com/mcneel/rhino-developer-samples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141" name="Google Shape;141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7200" y="984500"/>
            <a:ext cx="5023996" cy="5014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13596" y="984500"/>
            <a:ext cx="5023996" cy="5014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0"/>
          <p:cNvSpPr txBox="1"/>
          <p:nvPr/>
        </p:nvSpPr>
        <p:spPr>
          <a:xfrm>
            <a:off x="610500" y="278000"/>
            <a:ext cx="11581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latin typeface="Inter"/>
                <a:ea typeface="Inter"/>
                <a:cs typeface="Inter"/>
                <a:sym typeface="Inter"/>
              </a:rPr>
              <a:t>Setup</a:t>
            </a:r>
            <a:endParaRPr/>
          </a:p>
        </p:txBody>
      </p:sp>
      <p:sp>
        <p:nvSpPr>
          <p:cNvPr id="148" name="Google Shape;148;p20"/>
          <p:cNvSpPr txBox="1"/>
          <p:nvPr/>
        </p:nvSpPr>
        <p:spPr>
          <a:xfrm>
            <a:off x="657800" y="1396725"/>
            <a:ext cx="27000" cy="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9" name="Google Shape;14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7200" y="984500"/>
            <a:ext cx="8999086" cy="5721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154" name="Google Shape;154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155" name="Google Shape;155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33500" y="1990725"/>
            <a:ext cx="4381500" cy="6286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156" name="Google Shape;156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33500" y="2809875"/>
            <a:ext cx="4381500" cy="6286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157" name="Google Shape;157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33500" y="3629025"/>
            <a:ext cx="4381500" cy="6286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158" name="Google Shape;158;p2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333500" y="4448175"/>
            <a:ext cx="4381500" cy="6286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159" name="Google Shape;159;p2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333500" y="5267325"/>
            <a:ext cx="4381500" cy="6286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160" name="Google Shape;160;p2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477000" y="1990725"/>
            <a:ext cx="4381500" cy="6286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161" name="Google Shape;161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477000" y="2809875"/>
            <a:ext cx="4381500" cy="6286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162" name="Google Shape;162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477000" y="3629025"/>
            <a:ext cx="4381500" cy="6286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163" name="Google Shape;163;p2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477000" y="4448175"/>
            <a:ext cx="4381500" cy="6286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164" name="Google Shape;164;p2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6477000" y="5267325"/>
            <a:ext cx="4381500" cy="628650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1"/>
          <p:cNvSpPr txBox="1"/>
          <p:nvPr/>
        </p:nvSpPr>
        <p:spPr>
          <a:xfrm>
            <a:off x="1571625" y="2152650"/>
            <a:ext cx="3333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CBD5E1"/>
                </a:solidFill>
                <a:latin typeface="Fira Code"/>
                <a:ea typeface="Fira Code"/>
                <a:cs typeface="Fira Code"/>
                <a:sym typeface="Fira Code"/>
              </a:rPr>
              <a:t>01</a:t>
            </a:r>
            <a:endParaRPr/>
          </a:p>
        </p:txBody>
      </p:sp>
      <p:pic>
        <p:nvPicPr>
          <p:cNvPr descr="image.png" id="166" name="Google Shape;166;p21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095500" y="2209800"/>
            <a:ext cx="285750" cy="190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1"/>
          <p:cNvSpPr txBox="1"/>
          <p:nvPr/>
        </p:nvSpPr>
        <p:spPr>
          <a:xfrm>
            <a:off x="2524125" y="2190750"/>
            <a:ext cx="2028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334155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User Input &amp; Selection</a:t>
            </a:r>
            <a:endParaRPr/>
          </a:p>
        </p:txBody>
      </p:sp>
      <p:sp>
        <p:nvSpPr>
          <p:cNvPr id="168" name="Google Shape;168;p21"/>
          <p:cNvSpPr txBox="1"/>
          <p:nvPr/>
        </p:nvSpPr>
        <p:spPr>
          <a:xfrm>
            <a:off x="1571625" y="2971800"/>
            <a:ext cx="3333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CBD5E1"/>
                </a:solidFill>
                <a:latin typeface="Fira Code"/>
                <a:ea typeface="Fira Code"/>
                <a:cs typeface="Fira Code"/>
                <a:sym typeface="Fira Code"/>
              </a:rPr>
              <a:t>02</a:t>
            </a:r>
            <a:endParaRPr/>
          </a:p>
        </p:txBody>
      </p:sp>
      <p:pic>
        <p:nvPicPr>
          <p:cNvPr descr="image.png" id="169" name="Google Shape;169;p21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2095500" y="3028950"/>
            <a:ext cx="285750" cy="190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1"/>
          <p:cNvSpPr txBox="1"/>
          <p:nvPr/>
        </p:nvSpPr>
        <p:spPr>
          <a:xfrm>
            <a:off x="2524125" y="3009900"/>
            <a:ext cx="1743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334155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Geometry Creation</a:t>
            </a:r>
            <a:endParaRPr/>
          </a:p>
        </p:txBody>
      </p:sp>
      <p:sp>
        <p:nvSpPr>
          <p:cNvPr id="171" name="Google Shape;171;p21"/>
          <p:cNvSpPr txBox="1"/>
          <p:nvPr/>
        </p:nvSpPr>
        <p:spPr>
          <a:xfrm>
            <a:off x="1571625" y="3790950"/>
            <a:ext cx="3333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CBD5E1"/>
                </a:solidFill>
                <a:latin typeface="Fira Code"/>
                <a:ea typeface="Fira Code"/>
                <a:cs typeface="Fira Code"/>
                <a:sym typeface="Fira Code"/>
              </a:rPr>
              <a:t>03</a:t>
            </a:r>
            <a:endParaRPr/>
          </a:p>
        </p:txBody>
      </p:sp>
      <p:pic>
        <p:nvPicPr>
          <p:cNvPr descr="image.png" id="172" name="Google Shape;172;p21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2095500" y="3848100"/>
            <a:ext cx="285750" cy="190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1"/>
          <p:cNvSpPr txBox="1"/>
          <p:nvPr/>
        </p:nvSpPr>
        <p:spPr>
          <a:xfrm>
            <a:off x="2524125" y="3829050"/>
            <a:ext cx="1809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334155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Object Manipulation</a:t>
            </a:r>
            <a:endParaRPr/>
          </a:p>
        </p:txBody>
      </p:sp>
      <p:sp>
        <p:nvSpPr>
          <p:cNvPr id="174" name="Google Shape;174;p21"/>
          <p:cNvSpPr txBox="1"/>
          <p:nvPr/>
        </p:nvSpPr>
        <p:spPr>
          <a:xfrm>
            <a:off x="1571625" y="4610100"/>
            <a:ext cx="3333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CBD5E1"/>
                </a:solidFill>
                <a:latin typeface="Fira Code"/>
                <a:ea typeface="Fira Code"/>
                <a:cs typeface="Fira Code"/>
                <a:sym typeface="Fira Code"/>
              </a:rPr>
              <a:t>04</a:t>
            </a:r>
            <a:endParaRPr/>
          </a:p>
        </p:txBody>
      </p:sp>
      <p:pic>
        <p:nvPicPr>
          <p:cNvPr descr="image.png" id="175" name="Google Shape;175;p21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2095500" y="4667250"/>
            <a:ext cx="285750" cy="190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1"/>
          <p:cNvSpPr txBox="1"/>
          <p:nvPr/>
        </p:nvSpPr>
        <p:spPr>
          <a:xfrm>
            <a:off x="2524125" y="4648200"/>
            <a:ext cx="1562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334155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Object Attributes</a:t>
            </a:r>
            <a:endParaRPr/>
          </a:p>
        </p:txBody>
      </p:sp>
      <p:sp>
        <p:nvSpPr>
          <p:cNvPr id="177" name="Google Shape;177;p21"/>
          <p:cNvSpPr txBox="1"/>
          <p:nvPr/>
        </p:nvSpPr>
        <p:spPr>
          <a:xfrm>
            <a:off x="1571625" y="5429250"/>
            <a:ext cx="3333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CBD5E1"/>
                </a:solidFill>
                <a:latin typeface="Fira Code"/>
                <a:ea typeface="Fira Code"/>
                <a:cs typeface="Fira Code"/>
                <a:sym typeface="Fira Code"/>
              </a:rPr>
              <a:t>05</a:t>
            </a:r>
            <a:endParaRPr/>
          </a:p>
        </p:txBody>
      </p:sp>
      <p:pic>
        <p:nvPicPr>
          <p:cNvPr descr="image.png" id="178" name="Google Shape;178;p21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2095500" y="5486400"/>
            <a:ext cx="285750" cy="190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1"/>
          <p:cNvSpPr txBox="1"/>
          <p:nvPr/>
        </p:nvSpPr>
        <p:spPr>
          <a:xfrm>
            <a:off x="2524125" y="5467350"/>
            <a:ext cx="781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334155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Analysis</a:t>
            </a:r>
            <a:endParaRPr/>
          </a:p>
        </p:txBody>
      </p:sp>
      <p:sp>
        <p:nvSpPr>
          <p:cNvPr id="180" name="Google Shape;180;p21"/>
          <p:cNvSpPr txBox="1"/>
          <p:nvPr/>
        </p:nvSpPr>
        <p:spPr>
          <a:xfrm>
            <a:off x="6715125" y="2152650"/>
            <a:ext cx="3333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CBD5E1"/>
                </a:solidFill>
                <a:latin typeface="Fira Code"/>
                <a:ea typeface="Fira Code"/>
                <a:cs typeface="Fira Code"/>
                <a:sym typeface="Fira Code"/>
              </a:rPr>
              <a:t>06</a:t>
            </a:r>
            <a:endParaRPr/>
          </a:p>
        </p:txBody>
      </p:sp>
      <p:pic>
        <p:nvPicPr>
          <p:cNvPr descr="image.png" id="181" name="Google Shape;181;p21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7239000" y="2209800"/>
            <a:ext cx="285750" cy="190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1"/>
          <p:cNvSpPr txBox="1"/>
          <p:nvPr/>
        </p:nvSpPr>
        <p:spPr>
          <a:xfrm>
            <a:off x="7667625" y="2190750"/>
            <a:ext cx="1905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334155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Topology &amp; Booleans</a:t>
            </a:r>
            <a:endParaRPr/>
          </a:p>
        </p:txBody>
      </p:sp>
      <p:sp>
        <p:nvSpPr>
          <p:cNvPr id="183" name="Google Shape;183;p21"/>
          <p:cNvSpPr txBox="1"/>
          <p:nvPr/>
        </p:nvSpPr>
        <p:spPr>
          <a:xfrm>
            <a:off x="6715125" y="2971800"/>
            <a:ext cx="3333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CBD5E1"/>
                </a:solidFill>
                <a:latin typeface="Fira Code"/>
                <a:ea typeface="Fira Code"/>
                <a:cs typeface="Fira Code"/>
                <a:sym typeface="Fira Code"/>
              </a:rPr>
              <a:t>07</a:t>
            </a:r>
            <a:endParaRPr/>
          </a:p>
        </p:txBody>
      </p:sp>
      <p:pic>
        <p:nvPicPr>
          <p:cNvPr descr="image.png" id="184" name="Google Shape;184;p21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7239000" y="3028950"/>
            <a:ext cx="285750" cy="190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1"/>
          <p:cNvSpPr txBox="1"/>
          <p:nvPr/>
        </p:nvSpPr>
        <p:spPr>
          <a:xfrm>
            <a:off x="7667625" y="3009900"/>
            <a:ext cx="1400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334155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Math &amp; Vectors</a:t>
            </a:r>
            <a:endParaRPr/>
          </a:p>
        </p:txBody>
      </p:sp>
      <p:sp>
        <p:nvSpPr>
          <p:cNvPr id="186" name="Google Shape;186;p21"/>
          <p:cNvSpPr txBox="1"/>
          <p:nvPr/>
        </p:nvSpPr>
        <p:spPr>
          <a:xfrm>
            <a:off x="6715125" y="3790950"/>
            <a:ext cx="3333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CBD5E1"/>
                </a:solidFill>
                <a:latin typeface="Fira Code"/>
                <a:ea typeface="Fira Code"/>
                <a:cs typeface="Fira Code"/>
                <a:sym typeface="Fira Code"/>
              </a:rPr>
              <a:t>08</a:t>
            </a:r>
            <a:endParaRPr/>
          </a:p>
        </p:txBody>
      </p:sp>
      <p:pic>
        <p:nvPicPr>
          <p:cNvPr descr="image.png" id="187" name="Google Shape;187;p21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7239000" y="3848100"/>
            <a:ext cx="285750" cy="190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1"/>
          <p:cNvSpPr txBox="1"/>
          <p:nvPr/>
        </p:nvSpPr>
        <p:spPr>
          <a:xfrm>
            <a:off x="7667625" y="3829050"/>
            <a:ext cx="1562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334155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Viewport Control</a:t>
            </a:r>
            <a:endParaRPr/>
          </a:p>
        </p:txBody>
      </p:sp>
      <p:sp>
        <p:nvSpPr>
          <p:cNvPr id="189" name="Google Shape;189;p21"/>
          <p:cNvSpPr txBox="1"/>
          <p:nvPr/>
        </p:nvSpPr>
        <p:spPr>
          <a:xfrm>
            <a:off x="6715125" y="4610100"/>
            <a:ext cx="3333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CBD5E1"/>
                </a:solidFill>
                <a:latin typeface="Fira Code"/>
                <a:ea typeface="Fira Code"/>
                <a:cs typeface="Fira Code"/>
                <a:sym typeface="Fira Code"/>
              </a:rPr>
              <a:t>09</a:t>
            </a:r>
            <a:endParaRPr/>
          </a:p>
        </p:txBody>
      </p:sp>
      <p:pic>
        <p:nvPicPr>
          <p:cNvPr descr="image.png" id="190" name="Google Shape;190;p21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7239000" y="4667250"/>
            <a:ext cx="285750" cy="190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1"/>
          <p:cNvSpPr txBox="1"/>
          <p:nvPr/>
        </p:nvSpPr>
        <p:spPr>
          <a:xfrm>
            <a:off x="7667625" y="4648200"/>
            <a:ext cx="2190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334155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Document Management</a:t>
            </a:r>
            <a:endParaRPr/>
          </a:p>
        </p:txBody>
      </p:sp>
      <p:sp>
        <p:nvSpPr>
          <p:cNvPr id="192" name="Google Shape;192;p21"/>
          <p:cNvSpPr txBox="1"/>
          <p:nvPr/>
        </p:nvSpPr>
        <p:spPr>
          <a:xfrm>
            <a:off x="6715125" y="5429250"/>
            <a:ext cx="3333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CBD5E1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/>
          </a:p>
        </p:txBody>
      </p:sp>
      <p:pic>
        <p:nvPicPr>
          <p:cNvPr descr="image.png" id="193" name="Google Shape;193;p21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7239000" y="5486400"/>
            <a:ext cx="285750" cy="190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1"/>
          <p:cNvSpPr txBox="1"/>
          <p:nvPr/>
        </p:nvSpPr>
        <p:spPr>
          <a:xfrm>
            <a:off x="7667625" y="5467350"/>
            <a:ext cx="13239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334155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User Interface</a:t>
            </a:r>
            <a:endParaRPr/>
          </a:p>
        </p:txBody>
      </p:sp>
      <p:sp>
        <p:nvSpPr>
          <p:cNvPr id="195" name="Google Shape;195;p21"/>
          <p:cNvSpPr txBox="1"/>
          <p:nvPr/>
        </p:nvSpPr>
        <p:spPr>
          <a:xfrm>
            <a:off x="305276" y="962025"/>
            <a:ext cx="11581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200" u="none" cap="none" strike="noStrike">
                <a:solidFill>
                  <a:srgbClr val="0F172A"/>
                </a:solidFill>
                <a:latin typeface="Inter"/>
                <a:ea typeface="Inter"/>
                <a:cs typeface="Inter"/>
                <a:sym typeface="Inter"/>
              </a:rPr>
              <a:t>Core Functionality Overview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